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70" r:id="rId8"/>
    <p:sldId id="261" r:id="rId9"/>
    <p:sldId id="268" r:id="rId10"/>
    <p:sldId id="266" r:id="rId11"/>
    <p:sldId id="269" r:id="rId12"/>
    <p:sldId id="267" r:id="rId13"/>
    <p:sldId id="264" r:id="rId14"/>
    <p:sldId id="271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curtains"/>
      </p:transition>
    </mc:Choice>
    <mc:Fallback>
      <p:transition spd="slow" advClick="0" advTm="1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eg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5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12" Type="http://schemas.openxmlformats.org/officeDocument/2006/relationships/image" Target="../media/image6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microsoft.com/office/2007/relationships/hdphoto" Target="../media/hdphoto3.wdp"/><Relationship Id="rId9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3.wdp"/><Relationship Id="rId7" Type="http://schemas.openxmlformats.org/officeDocument/2006/relationships/image" Target="../media/image70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8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1.wdp"/><Relationship Id="rId7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eg"/><Relationship Id="rId7" Type="http://schemas.openxmlformats.org/officeDocument/2006/relationships/image" Target="../media/image1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A4992B2-D5E6-4CE4-9A1B-197A9F9B3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400" y="292963"/>
            <a:ext cx="7190260" cy="26788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/>
            </a:r>
            <a:br>
              <a:rPr lang="it-IT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> </a:t>
            </a:r>
            <a:r>
              <a:rPr lang="it-IT" sz="3600" dirty="0">
                <a:latin typeface="Algerian" pitchFamily="82" charset="0"/>
              </a:rPr>
              <a:t>Giornata mondiale           </a:t>
            </a:r>
            <a:br>
              <a:rPr lang="it-IT" sz="3600" dirty="0">
                <a:latin typeface="Algerian" pitchFamily="82" charset="0"/>
              </a:rPr>
            </a:br>
            <a:r>
              <a:rPr lang="it-IT" sz="3600" dirty="0">
                <a:latin typeface="Algerian" pitchFamily="82" charset="0"/>
              </a:rPr>
              <a:t> dell’alimentazione</a:t>
            </a:r>
            <a:br>
              <a:rPr lang="it-IT" sz="3600" dirty="0">
                <a:latin typeface="Algerian" pitchFamily="82" charset="0"/>
              </a:rPr>
            </a:br>
            <a:r>
              <a:rPr lang="it-IT" sz="2800" dirty="0">
                <a:latin typeface="Algerian" pitchFamily="82" charset="0"/>
              </a:rPr>
              <a:t> 16 ottobre  2022</a:t>
            </a:r>
            <a:r>
              <a:rPr lang="it-IT" sz="3600" dirty="0">
                <a:latin typeface="Algerian" pitchFamily="82" charset="0"/>
              </a:rPr>
              <a:t/>
            </a:r>
            <a:br>
              <a:rPr lang="it-IT" sz="3600" dirty="0">
                <a:latin typeface="Algerian" pitchFamily="82" charset="0"/>
              </a:rPr>
            </a:br>
            <a:r>
              <a:rPr lang="it-IT" dirty="0">
                <a:latin typeface="Algerian" pitchFamily="82" charset="0"/>
              </a:rPr>
              <a:t>  </a:t>
            </a:r>
            <a:r>
              <a:rPr lang="it-IT" sz="3600" dirty="0">
                <a:solidFill>
                  <a:srgbClr val="FF0000"/>
                </a:solidFill>
                <a:latin typeface="Algerian" pitchFamily="82" charset="0"/>
              </a:rPr>
              <a:t>Insieme per l’uguaglianza   alimentare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xmlns="" id="{902A7628-0B72-48A1-9C20-C483F400B7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0" y="3659482"/>
            <a:ext cx="4171050" cy="3425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FF0000"/>
                </a:solidFill>
                <a:latin typeface="Algerian" panose="04020705040A02060702" pitchFamily="82" charset="0"/>
              </a:rPr>
              <a:t>   Classe 5^ B  Roccelletta</a:t>
            </a:r>
          </a:p>
          <a:p>
            <a:pPr algn="l"/>
            <a:r>
              <a:rPr lang="it-IT" sz="1100" dirty="0">
                <a:solidFill>
                  <a:srgbClr val="FF0000"/>
                </a:solidFill>
                <a:latin typeface="Algerian" panose="04020705040A02060702" pitchFamily="82" charset="0"/>
              </a:rPr>
              <a:t>    DOCENTI</a:t>
            </a:r>
            <a:endParaRPr lang="it-IT" sz="1100" dirty="0">
              <a:solidFill>
                <a:schemeClr val="tx1"/>
              </a:solidFill>
              <a:latin typeface="Algerian" panose="04020705040A02060702" pitchFamily="82" charset="0"/>
            </a:endParaRP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 TROPIANO ELVIRA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 MASCARO LORELLA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 RONDINELLI ELISABETTA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 FIORENTINO </a:t>
            </a:r>
            <a:r>
              <a:rPr lang="it-IT" sz="1200" dirty="0" err="1">
                <a:solidFill>
                  <a:schemeClr val="tx1"/>
                </a:solidFill>
                <a:latin typeface="Algerian" panose="04020705040A02060702" pitchFamily="82" charset="0"/>
              </a:rPr>
              <a:t>ANNa</a:t>
            </a:r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MARIA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SCAMARCIA ELISABETTA</a:t>
            </a:r>
          </a:p>
          <a:p>
            <a:pPr algn="l"/>
            <a:r>
              <a:rPr lang="it-IT" sz="1200" dirty="0">
                <a:solidFill>
                  <a:schemeClr val="tx1"/>
                </a:solidFill>
                <a:latin typeface="Algerian" panose="04020705040A02060702" pitchFamily="82" charset="0"/>
              </a:rPr>
              <a:t>  De  nardo  LUCA</a:t>
            </a:r>
          </a:p>
          <a:p>
            <a:pPr algn="l"/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7" name="Immagine 6" descr="giornata-mondiale-alimentazione-iStock-1281461212-1.jpg">
            <a:extLst>
              <a:ext uri="{FF2B5EF4-FFF2-40B4-BE49-F238E27FC236}">
                <a16:creationId xmlns:a16="http://schemas.microsoft.com/office/drawing/2014/main" xmlns="" id="{6BAC5E97-B0E1-484B-83A8-3EFCFF1B7F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77339">
            <a:off x="9880741" y="373381"/>
            <a:ext cx="1908218" cy="1779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7B21A00-C77B-40D3-8AC8-60CF2A7BD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3293">
            <a:off x="333451" y="1119588"/>
            <a:ext cx="1948764" cy="2288219"/>
          </a:xfrm>
          <a:prstGeom prst="rect">
            <a:avLst/>
          </a:prstGeom>
        </p:spPr>
      </p:pic>
      <p:pic>
        <p:nvPicPr>
          <p:cNvPr id="3" name="Coccole_Sonore_-_Le_tagliatelle_di_nonna_Pina_(7Join.com)">
            <a:hlinkClick r:id="" action="ppaction://media"/>
            <a:extLst>
              <a:ext uri="{FF2B5EF4-FFF2-40B4-BE49-F238E27FC236}">
                <a16:creationId xmlns:a16="http://schemas.microsoft.com/office/drawing/2014/main" xmlns="" id="{D8499360-741A-4A30-AC54-07CD4E263D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5218" y="4017715"/>
            <a:ext cx="487363" cy="487363"/>
          </a:xfrm>
          <a:prstGeom prst="rect">
            <a:avLst/>
          </a:prstGeom>
        </p:spPr>
      </p:pic>
      <p:pic>
        <p:nvPicPr>
          <p:cNvPr id="8" name="Immagine 7" descr="Africa-emergenza-alimentare.jpg">
            <a:extLst>
              <a:ext uri="{FF2B5EF4-FFF2-40B4-BE49-F238E27FC236}">
                <a16:creationId xmlns:a16="http://schemas.microsoft.com/office/drawing/2014/main" xmlns="" id="{2A59EF36-1E21-4CE5-862C-BFF14AC328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6681" y="2971799"/>
            <a:ext cx="8207734" cy="3801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5BC7801B-8398-4EA7-85DB-399E6BE5D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8250">
            <a:off x="10007824" y="2205317"/>
            <a:ext cx="1920575" cy="1100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01069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500" advClick="0" advTm="4000">
        <p15:prstTrans prst="curtains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0.06901 2.22222E-6 0.125 0.05602 0.125 0.125 C 0.125 0.19398 0.06901 0.25 -1.875E-6 0.25 C -0.06901 0.25 -0.125 0.19398 -0.125 0.125 C -0.125 0.05602 -0.06901 2.22222E-6 -1.875E-6 2.22222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F344660-6E16-4C59-8376-8A2EBFD30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29323">
            <a:off x="461639" y="310112"/>
            <a:ext cx="1899822" cy="129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F84CE00B-EB5A-4081-A5B3-B18E8182E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140" y="47615"/>
            <a:ext cx="6294268" cy="6755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F536C11-B49C-456B-84BE-A9C1CB30D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60608">
            <a:off x="9810984" y="1257385"/>
            <a:ext cx="2274024" cy="1843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8B9D4E6-B1A0-4C5D-A2C0-56817EB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27720">
            <a:off x="107313" y="2503502"/>
            <a:ext cx="3133526" cy="37984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C8701882-8354-4790-9B8C-240CD8B59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44470">
            <a:off x="9758740" y="3707552"/>
            <a:ext cx="2185677" cy="1838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2414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C 4.79167E-6 0.0331 0.02695 0.05996 0.06002 0.05996 C 0.09895 0.05996 0.11302 0.03009 0.11901 0.01204 L 0.125 -0.01204 C 0.13098 -0.03009 0.14596 -0.05995 0.18997 -0.05995 C 0.21796 -0.05995 0.25 -0.0331 0.25 -1.85185E-6 C 0.25 0.0331 0.21796 0.05996 0.18997 0.05996 C 0.14596 0.05996 0.13098 0.03009 0.125 0.01204 L 0.11901 -0.01204 C 0.11302 -0.03009 0.09895 -0.05995 0.06002 -0.05995 C 0.02695 -0.05995 4.79167E-6 -0.0331 4.79167E-6 -1.85185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223AFD3-7CB5-4D9C-8F8F-F74D59BF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52" y="618517"/>
            <a:ext cx="10364451" cy="1596177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FF0000"/>
                </a:solidFill>
                <a:latin typeface="Algerian" panose="04020705040A02060702" pitchFamily="82" charset="0"/>
              </a:rPr>
              <a:t>Il Cibo nelle religioni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FD316B3-DFCA-4935-83B2-70937C0EA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63812">
            <a:off x="281928" y="2193995"/>
            <a:ext cx="2364375" cy="2020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871C98F-F66A-4221-A297-1F97E0429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1967">
            <a:off x="339746" y="325355"/>
            <a:ext cx="1633492" cy="1198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AA3861DA-3DAE-4BE1-96FA-D743BC011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7608">
            <a:off x="5932342" y="2115546"/>
            <a:ext cx="2588857" cy="2156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4A8AEF6A-131C-4F3F-9825-02C4497CB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608" y="1928979"/>
            <a:ext cx="2076078" cy="27795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0A3020A1-6DF1-4884-B471-41B8A39F4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56191">
            <a:off x="10242728" y="251881"/>
            <a:ext cx="1688962" cy="1711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587B73BA-D1C4-40EF-9FFE-051EEB348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0088" y="58171"/>
            <a:ext cx="2003243" cy="9727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56FF764E-6D77-4038-90B0-2D45D6ED2E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0664" y="2119257"/>
            <a:ext cx="2431709" cy="1579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3E4EBE4-E583-47B2-A732-749942314D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38908">
            <a:off x="490165" y="4779139"/>
            <a:ext cx="2372418" cy="1767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20A1D414-5C4D-41ED-B4EB-B4117A132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85671" y="4878159"/>
            <a:ext cx="2926671" cy="1896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52A24D4E-A033-4387-997C-97F2185F9C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93574">
            <a:off x="8387234" y="4157098"/>
            <a:ext cx="3548109" cy="220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7787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1C63410-3504-4B78-A90D-6DE7A2742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00492">
            <a:off x="298763" y="217873"/>
            <a:ext cx="1633492" cy="119848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A473262E-056A-43FE-B277-90EB37F35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51" y="5236921"/>
            <a:ext cx="1779983" cy="143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C524621D-A5E3-4279-9527-396423324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73" y="5805997"/>
            <a:ext cx="2065096" cy="1193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F25FD37-FBF1-476E-8AB8-35C6EBA57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388" y="-1"/>
            <a:ext cx="6330492" cy="67928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1FA6946-0FD0-497C-BDAC-F765E756B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3223">
            <a:off x="197352" y="1802406"/>
            <a:ext cx="2787588" cy="155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52154237-AEAE-4A74-874F-B94EA7309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2825">
            <a:off x="9762969" y="269243"/>
            <a:ext cx="2117349" cy="2146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25C7644A-62FA-40D7-8752-1E8127E1C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60535">
            <a:off x="408960" y="3621130"/>
            <a:ext cx="2364373" cy="2052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AD436AD6-D53B-4764-9283-2BD22ECBE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66614">
            <a:off x="10008349" y="2526521"/>
            <a:ext cx="1857375" cy="234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275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14:honeycomb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C 0.06901 -1.48148E-6 0.125 0.05602 0.125 0.125 C 0.125 0.19398 0.06901 0.25 3.75E-6 0.25 C -0.06901 0.25 -0.125 0.19398 -0.125 0.125 C -0.125 0.05602 -0.06901 -1.48148E-6 3.75E-6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FD9845D-A8A7-451C-9DB7-D95DD8ADA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59366">
            <a:off x="5077337" y="710862"/>
            <a:ext cx="1253950" cy="12754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E1AE7953-226A-44DB-AD79-11F518583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86488" y="3268690"/>
            <a:ext cx="2989767" cy="36276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69A395DC-25E8-4D54-82BE-4216F7C67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87520" y="3298390"/>
            <a:ext cx="3162570" cy="33567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056B9042-CD0D-4D44-8A74-41E4136E8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070" y="149636"/>
            <a:ext cx="5366656" cy="2397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3BDF721-465A-41C2-821F-541877F3E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932" y="327818"/>
            <a:ext cx="4448739" cy="298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EFF1B8D-3C23-403D-8B73-FA45A07665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740" y="2746539"/>
            <a:ext cx="1848865" cy="1792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E18CABBE-8F60-4485-8CA6-E12886F2A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306" y="4737859"/>
            <a:ext cx="2682560" cy="1792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63061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4000">
        <p15:prstTrans prst="airplan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me 0">
            <a:hlinkClick r:id="" action="ppaction://media"/>
            <a:extLst>
              <a:ext uri="{FF2B5EF4-FFF2-40B4-BE49-F238E27FC236}">
                <a16:creationId xmlns:a16="http://schemas.microsoft.com/office/drawing/2014/main" xmlns="" id="{18EC4A49-DF1E-4A1E-A737-EE558509AA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45" y="239697"/>
            <a:ext cx="12020364" cy="6462943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57633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 advClick="0" advTm="3000">
        <p15:prstTrans prst="curtains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70B1055-2EDB-4A16-88A2-73C335B1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4" y="0"/>
            <a:ext cx="6147488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7CFE4BC-A248-405E-ADE8-FAA5D9E1D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32" y="1"/>
            <a:ext cx="5982368" cy="3506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A59FDAC-1178-45AA-96CC-1B13A51B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93" y="3320249"/>
            <a:ext cx="6951214" cy="3653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1713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5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8CD6A42-BA67-4E8F-954E-F7A94E22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817" y="527707"/>
            <a:ext cx="7448365" cy="15961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it-IT" sz="3600" dirty="0">
                <a:latin typeface="Algerian" panose="04020705040A02060702" pitchFamily="82" charset="0"/>
              </a:rPr>
              <a:t>Il Draghetto golosone</a:t>
            </a:r>
            <a:endParaRPr lang="it-IT" dirty="0">
              <a:latin typeface="Algerian" panose="04020705040A02060702" pitchFamily="82" charset="0"/>
            </a:endParaRPr>
          </a:p>
        </p:txBody>
      </p:sp>
      <p:pic>
        <p:nvPicPr>
          <p:cNvPr id="3" name="Immagine 2" descr="WhatsApp Image 2022-10-18 at 20.41.23.jpeg">
            <a:extLst>
              <a:ext uri="{FF2B5EF4-FFF2-40B4-BE49-F238E27FC236}">
                <a16:creationId xmlns:a16="http://schemas.microsoft.com/office/drawing/2014/main" xmlns="" id="{87638309-5151-43F7-B718-B8C15D671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221" y="2202997"/>
            <a:ext cx="1995316" cy="1596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 descr="WhatsApp Image 2022-10-18 at 20.42.06.jpeg">
            <a:extLst>
              <a:ext uri="{FF2B5EF4-FFF2-40B4-BE49-F238E27FC236}">
                <a16:creationId xmlns:a16="http://schemas.microsoft.com/office/drawing/2014/main" xmlns="" id="{601B6DCD-5CEC-4F44-AA8B-305B8647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8077">
            <a:off x="10164916" y="1671758"/>
            <a:ext cx="1513211" cy="1287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87F276F-EFEE-4C9A-A2EF-44431CEFE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435" y="2331606"/>
            <a:ext cx="1682945" cy="1514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F1AD9DF5-E768-4FD2-83FE-D4FDB2976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FilmGrain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98147">
            <a:off x="876173" y="770720"/>
            <a:ext cx="1013421" cy="11889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CFB5360-8EAB-411A-89BC-11FB6D832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822" y="320411"/>
            <a:ext cx="1525731" cy="1088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C14AB87-63EF-45D6-A25D-1C0165E16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55770">
            <a:off x="315846" y="3008631"/>
            <a:ext cx="2712271" cy="331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580567FC-6E4D-42C7-9B2B-5E3D1DCB5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1555" y="3294222"/>
            <a:ext cx="2608356" cy="3089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366E193A-55F1-4032-A438-31AA3351D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8911">
            <a:off x="9110019" y="3332210"/>
            <a:ext cx="2679391" cy="3013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21570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:checker/>
      </p:transition>
    </mc:Choice>
    <mc:Fallback>
      <p:transition spd="slow" advClick="0" advTm="4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C -1.45833E-6 0.0331 0.02695 0.05996 0.06003 0.05996 C 0.09896 0.05996 0.11302 0.0301 0.11901 0.01204 L 0.125 -0.01203 C 0.13099 -0.03009 0.14597 -0.05995 0.18998 -0.05995 C 0.21797 -0.05995 0.25 -0.0331 0.25 -2.59259E-6 C 0.25 0.0331 0.21797 0.05996 0.18998 0.05996 C 0.14597 0.05996 0.13099 0.0301 0.125 0.01204 L 0.11901 -0.01203 C 0.11302 -0.03009 0.09896 -0.05995 0.06003 -0.05995 C 0.02695 -0.05995 -1.45833E-6 -0.0331 -1.45833E-6 -2.59259E-6 Z " pathEditMode="relative" rAng="0" ptsTypes="AAAAAAAAA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251CDB3-184E-4728-BD95-DEEAD0FE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717" y="736846"/>
            <a:ext cx="10364451" cy="179328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sz="2000" dirty="0">
                <a:latin typeface="Algerian" panose="04020705040A02060702" pitchFamily="82" charset="0"/>
              </a:rPr>
              <a:t>Filippo, il draghetto, si alza tardi la mattina e mangia solo patatine.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A scuola ha fame  e sgranocchia caramelle e merendine.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La maestra spiega la corretta alimentazione </a:t>
            </a:r>
            <a:r>
              <a:rPr lang="it-IT" sz="2000" dirty="0" smtClean="0">
                <a:latin typeface="Algerian" panose="04020705040A02060702" pitchFamily="82" charset="0"/>
              </a:rPr>
              <a:t>,ma Filippo </a:t>
            </a:r>
            <a:r>
              <a:rPr lang="it-IT" sz="2000" dirty="0">
                <a:latin typeface="Algerian" panose="04020705040A02060702" pitchFamily="82" charset="0"/>
              </a:rPr>
              <a:t>non vuol sentir ragione.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La sua alimentazione lo fa diventare pesante e fare ginnastica per lui è stancante.</a:t>
            </a:r>
            <a:br>
              <a:rPr lang="it-IT" sz="2000" dirty="0">
                <a:latin typeface="Algerian" panose="04020705040A02060702" pitchFamily="82" charset="0"/>
              </a:rPr>
            </a:br>
            <a:endParaRPr lang="it-IT" sz="2000" dirty="0">
              <a:latin typeface="Algerian" panose="04020705040A02060702" pitchFamily="82" charset="0"/>
            </a:endParaRPr>
          </a:p>
        </p:txBody>
      </p:sp>
      <p:pic>
        <p:nvPicPr>
          <p:cNvPr id="9" name="Segnaposto contenuto 3" descr="WhatsApp Image 2022-10-18 at 20.25.05.jpeg">
            <a:extLst>
              <a:ext uri="{FF2B5EF4-FFF2-40B4-BE49-F238E27FC236}">
                <a16:creationId xmlns:a16="http://schemas.microsoft.com/office/drawing/2014/main" xmlns="" id="{03E552AC-6CAE-43FA-B23B-92998692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75699">
            <a:off x="-193511" y="3144884"/>
            <a:ext cx="4014631" cy="3294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magine 9" descr="WhatsApp Image 2022-10-18 at 20.24.14.jpeg">
            <a:extLst>
              <a:ext uri="{FF2B5EF4-FFF2-40B4-BE49-F238E27FC236}">
                <a16:creationId xmlns:a16="http://schemas.microsoft.com/office/drawing/2014/main" xmlns="" id="{F984CF16-561B-4D4E-B611-68EB932E4F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258097">
            <a:off x="8623760" y="3158384"/>
            <a:ext cx="3003158" cy="3803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Segnaposto contenuto 3" descr="WhatsApp Image 2022-10-18 at 20.20.09.jpeg">
            <a:extLst>
              <a:ext uri="{FF2B5EF4-FFF2-40B4-BE49-F238E27FC236}">
                <a16:creationId xmlns:a16="http://schemas.microsoft.com/office/drawing/2014/main" xmlns="" id="{159B8ACF-F3FD-486E-9086-F8D12490D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718" y="3302181"/>
            <a:ext cx="3950563" cy="3239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AD93CE2-C944-45CF-AC13-C3CF56236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56417">
            <a:off x="300122" y="2204425"/>
            <a:ext cx="1234440" cy="12161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9DC44DD5-3C32-43AB-A223-7D0227C9F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0376">
            <a:off x="10204719" y="2637710"/>
            <a:ext cx="1471094" cy="980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517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4000">
        <p15:prstTrans prst="crush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C 0.06901 4.81481E-6 0.125 0.05601 0.125 0.125 C 0.125 0.19398 0.06901 0.25 -4.16667E-7 0.25 C -0.06901 0.25 -0.125 0.19398 -0.125 0.125 C -0.125 0.05601 -0.06901 4.81481E-6 -4.16667E-7 4.81481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998EF7D-4E4B-4516-8F01-C2216115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462" y="852256"/>
            <a:ext cx="10364451" cy="136243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sz="2000" dirty="0">
                <a:latin typeface="Algerian" panose="04020705040A02060702" pitchFamily="82" charset="0"/>
              </a:rPr>
              <a:t>A pranzo e a cena non ha fame : non mangia né pasta , né carne né pane.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Il pomeriggio sdraiato alla TV divora patatine e cioccolata , ingrassa e di volar non se ne parla più.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0933CC9-DFD0-4B08-9BD0-598A0D35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2811">
            <a:off x="7237794" y="3071465"/>
            <a:ext cx="4000419" cy="2272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3052204B-77DB-42A2-88BD-CCA9E3760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072" y="4743131"/>
            <a:ext cx="4523076" cy="2046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B21243DD-1137-477D-8364-D9830BE7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1635">
            <a:off x="230620" y="2716756"/>
            <a:ext cx="4660016" cy="2547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DB880061-4F85-4149-B163-DDE2CE34C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31077">
            <a:off x="10744693" y="1997053"/>
            <a:ext cx="1234440" cy="121615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D9C3713-7132-4DC5-95B8-4CA1EBCA17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4784" y="2747781"/>
            <a:ext cx="1830294" cy="1362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35548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4000">
        <p15:prstTrans prst="fractur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E1EA3B-5B73-4FA5-94FE-ED0CDB3C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27387"/>
            <a:ext cx="10364451" cy="159617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sz="2000" dirty="0">
                <a:latin typeface="Algerian" panose="04020705040A02060702" pitchFamily="82" charset="0"/>
              </a:rPr>
              <a:t>Lo chef Maurizio a filippo una carie fa notare e lo fa spaventare.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Filippo capisce di aver sbagliato e promette di mangiar solo cibo adeguato.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5FDB472-EF45-4717-829C-4AE39B09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20431">
            <a:off x="231013" y="2638985"/>
            <a:ext cx="3817398" cy="3076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7DCBF61-72A0-4573-B4D1-11409DA0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81" y="4066400"/>
            <a:ext cx="4773355" cy="2693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928C2CC2-7CDC-479C-81E3-E2C61B57D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73279">
            <a:off x="7293159" y="2719427"/>
            <a:ext cx="4674681" cy="2693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8A492D1-EAE6-42A8-8DDA-E56813FB7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5862">
            <a:off x="10922252" y="2250868"/>
            <a:ext cx="1035850" cy="8870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A08DB8A-3D8E-401B-AC70-285CCEDAF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99" y="2340526"/>
            <a:ext cx="1977501" cy="13391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1207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14:vortex dir="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35C828C-B01D-4F94-8F2F-24BA7ECD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5032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it-IT" sz="2000" dirty="0">
                <a:latin typeface="Algerian" panose="04020705040A02060702" pitchFamily="82" charset="0"/>
              </a:rPr>
              <a:t>A colazione : latte ,fette biscottate e miele 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A pranzo :riso, bistecca e insalata.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A merenda :una rossa mela e a cena un buon minestrone per riempire il pancione.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Filippo dimagrisce, gioca e vola con gli amici  allegramente 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e la mamma  fa felice e contenta.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E3783C3-B1EB-4102-AB44-45FC6674D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15" y="4365903"/>
            <a:ext cx="6801579" cy="2472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829A27C-9F50-4B87-84C0-8585F3A76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4800">
            <a:off x="200404" y="2562619"/>
            <a:ext cx="4654858" cy="2274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B4D2803-800B-4AEF-9C46-CFADFCB14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1313">
            <a:off x="6634855" y="3058910"/>
            <a:ext cx="5554230" cy="2213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6380BAF-508F-4EA0-8935-A19362D07A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56417">
            <a:off x="9487890" y="1949511"/>
            <a:ext cx="933168" cy="9433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E1671FE7-B041-47DC-9FBF-5EE8FCC86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862" y="2426121"/>
            <a:ext cx="1608021" cy="109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3108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14:shred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B0C3AE3-BA1B-4635-9356-A1C876907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215"/>
            <a:ext cx="6258757" cy="333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C162AFD-9AC9-44E2-A4EC-5B3C1F591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57" y="106531"/>
            <a:ext cx="5933243" cy="333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E43B799-5E3A-4AF8-B81B-C3AA2A677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432" y="3455633"/>
            <a:ext cx="6561624" cy="333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89F4366-B248-47B7-B143-2AAA0263B9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23293">
            <a:off x="579231" y="4056259"/>
            <a:ext cx="1253950" cy="12754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A9B9F3BC-3CC8-4AC5-AA17-E6CF2B3D03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10011">
            <a:off x="9237040" y="4154410"/>
            <a:ext cx="2682560" cy="1792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56187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4000">
        <p15:prstTrans prst="curtains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C863E1-3E06-4EB1-8DA0-7F12F819A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70" y="181626"/>
            <a:ext cx="10555548" cy="2458007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  <a:t>                                    </a:t>
            </a:r>
            <a:r>
              <a:rPr lang="it-IT" sz="2800" dirty="0">
                <a:solidFill>
                  <a:schemeClr val="tx2">
                    <a:lumMod val="75000"/>
                  </a:schemeClr>
                </a:solidFill>
                <a:latin typeface="Algerian" panose="04020705040A02060702" pitchFamily="82" charset="0"/>
              </a:rPr>
              <a:t>Disturbi alimentari</a:t>
            </a:r>
            <a: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  <a:t/>
            </a:r>
            <a:br>
              <a:rPr lang="it-IT" sz="28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L  ’</a:t>
            </a:r>
            <a:r>
              <a:rPr lang="it-IT" sz="2000" dirty="0" err="1">
                <a:solidFill>
                  <a:srgbClr val="C00000"/>
                </a:solidFill>
                <a:latin typeface="Algerian" panose="04020705040A02060702" pitchFamily="82" charset="0"/>
              </a:rPr>
              <a:t>OBESITà</a:t>
            </a:r>
            <a:r>
              <a:rPr lang="it-IT" sz="2000" dirty="0">
                <a:latin typeface="Algerian" panose="04020705040A02060702" pitchFamily="82" charset="0"/>
              </a:rPr>
              <a:t> è UNA CONDIZIONE MEDICA CARATTERIZZATA DA UN ECCESSIVO ACCUMULO DI GRASSO CORPOREO CHE PORTA EFFETTI NEGATIVI </a:t>
            </a:r>
            <a:r>
              <a:rPr lang="it-IT" sz="2000" dirty="0" smtClean="0">
                <a:latin typeface="Algerian" panose="04020705040A02060702" pitchFamily="82" charset="0"/>
              </a:rPr>
              <a:t> SULLA </a:t>
            </a:r>
            <a:r>
              <a:rPr lang="it-IT" sz="2000" dirty="0">
                <a:latin typeface="Algerian" panose="04020705040A02060702" pitchFamily="82" charset="0"/>
              </a:rPr>
              <a:t>SALUTE.</a:t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/>
            </a:r>
            <a:br>
              <a:rPr lang="it-IT" sz="2000" dirty="0">
                <a:latin typeface="Algerian" panose="04020705040A02060702" pitchFamily="82" charset="0"/>
              </a:rPr>
            </a:br>
            <a:r>
              <a:rPr lang="it-IT" sz="2000" dirty="0">
                <a:latin typeface="Algerian" panose="04020705040A02060702" pitchFamily="82" charset="0"/>
              </a:rPr>
              <a:t>L’</a:t>
            </a:r>
            <a:r>
              <a:rPr lang="it-IT" sz="2000" dirty="0">
                <a:solidFill>
                  <a:srgbClr val="C00000"/>
                </a:solidFill>
                <a:latin typeface="Algerian" panose="04020705040A02060702" pitchFamily="82" charset="0"/>
              </a:rPr>
              <a:t>anoressia</a:t>
            </a:r>
            <a:r>
              <a:rPr lang="it-IT" sz="2000" dirty="0">
                <a:latin typeface="Algerian" panose="04020705040A02060702" pitchFamily="82" charset="0"/>
              </a:rPr>
              <a:t> è un disagio (o una malattia ) </a:t>
            </a:r>
            <a:r>
              <a:rPr lang="it-IT" sz="2000" dirty="0" smtClean="0">
                <a:latin typeface="Algerian" panose="04020705040A02060702" pitchFamily="82" charset="0"/>
              </a:rPr>
              <a:t>,</a:t>
            </a:r>
            <a:r>
              <a:rPr lang="it-IT" sz="2000" dirty="0" smtClean="0">
                <a:latin typeface="Algerian" panose="04020705040A02060702" pitchFamily="82" charset="0"/>
              </a:rPr>
              <a:t> </a:t>
            </a:r>
            <a:r>
              <a:rPr lang="it-IT" sz="2000" dirty="0">
                <a:latin typeface="Algerian" panose="04020705040A02060702" pitchFamily="82" charset="0"/>
              </a:rPr>
              <a:t>la persona coinvolta si rifiuta di mangiare per paura di ingrassare e di apparire grassa , o « imperfetta»</a:t>
            </a:r>
            <a:endParaRPr lang="it-IT" sz="28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F9A1417B-7C17-4156-A97E-F8BCC61F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679871">
            <a:off x="7544767" y="1976642"/>
            <a:ext cx="3422999" cy="5477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EE113A5E-2F41-41E7-9CE3-4B6F7F43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0893">
            <a:off x="175836" y="3036896"/>
            <a:ext cx="4122968" cy="342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FDA4E48-0E52-481A-B5FD-47F681CA0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LineDrawing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46555">
            <a:off x="4605665" y="2775062"/>
            <a:ext cx="1395300" cy="13587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2F5A3BA9-2281-4268-8748-C57EA8EF1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408" y="4928743"/>
            <a:ext cx="2189674" cy="1088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16824767-B7A6-4C9F-B4F1-C27F99D16D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44531">
            <a:off x="10934951" y="295050"/>
            <a:ext cx="933168" cy="9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353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 advClick="0" advTm="4000">
        <p15:prstTrans prst="origami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6901 4.44444E-6 0.125 0.05601 0.125 0.125 C 0.125 0.19398 0.06901 0.25 3.75E-6 0.25 C -0.06901 0.25 -0.125 0.19398 -0.125 0.125 C -0.125 0.05601 -0.06901 4.44444E-6 3.75E-6 4.44444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184744D-D498-4524-9FDC-42CB9808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>
                <a:solidFill>
                  <a:srgbClr val="FF0000"/>
                </a:solidFill>
                <a:latin typeface="Algerian" panose="04020705040A02060702" pitchFamily="82" charset="0"/>
              </a:rPr>
              <a:t>Food  </a:t>
            </a:r>
            <a:r>
              <a:rPr lang="it-IT" sz="4800" dirty="0" err="1">
                <a:solidFill>
                  <a:srgbClr val="FF0000"/>
                </a:solidFill>
                <a:latin typeface="Algerian" panose="04020705040A02060702" pitchFamily="82" charset="0"/>
              </a:rPr>
              <a:t>pyramid</a:t>
            </a:r>
            <a:endParaRPr lang="it-IT" sz="48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xmlns="" id="{1E4547D5-0E3A-4D1C-AA1A-7B407ED2E6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20805643">
            <a:off x="1956957" y="156110"/>
            <a:ext cx="1502807" cy="1202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96DB594-E82E-400C-BB61-A5D5191B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3330">
            <a:off x="100628" y="813700"/>
            <a:ext cx="1251264" cy="1488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A455D69-D57B-4AA2-9BA4-2D5F8339E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9" y="110837"/>
            <a:ext cx="2299855" cy="10131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6359774C-F5D2-4EDC-9145-43F9CD194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273" y="3380508"/>
            <a:ext cx="1417536" cy="1418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8ED1372C-C157-412D-BDF4-5CC8705C5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61406">
            <a:off x="8070062" y="3207538"/>
            <a:ext cx="1307796" cy="869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C35C833E-1C0A-4F91-AB24-20EBE6429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265488">
            <a:off x="10141518" y="2714947"/>
            <a:ext cx="1661659" cy="1810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A07725FB-CDFC-4D8D-A84E-9F13FA3C2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95912">
            <a:off x="1575765" y="1899640"/>
            <a:ext cx="1545322" cy="1487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49AF9A90-E669-4759-B1DA-D5BD3FA691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309" y="4397665"/>
            <a:ext cx="1447732" cy="15961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31632AFE-8570-4FF8-BE62-3626C4E5CD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8217"/>
            <a:ext cx="1584120" cy="12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09C7303B-C1C5-4D28-A5E5-BFC72F94C0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35105">
            <a:off x="10354916" y="5458377"/>
            <a:ext cx="1613719" cy="144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012B7A03-3AC0-404A-BB98-2FD7E8095E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93607">
            <a:off x="161003" y="3849091"/>
            <a:ext cx="1575445" cy="1160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5034F6E5-36BD-44B8-A75A-976E9F7DF4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5730" y="3884660"/>
            <a:ext cx="2017827" cy="1340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368DEA3C-B5C1-46DC-9B8B-D7DB831951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1074" y="654641"/>
            <a:ext cx="1535391" cy="157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xmlns="" id="{9FF54C71-CB80-48D2-BBA4-8916753E9C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47146">
            <a:off x="5733792" y="4166683"/>
            <a:ext cx="2123751" cy="1019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F299974F-C8A0-496D-845D-663B0A5603B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6252" y="129452"/>
            <a:ext cx="2380729" cy="898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87D78A84-E502-4E7C-8B28-F9DDFF4A50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0544" y="5375562"/>
            <a:ext cx="1470304" cy="1297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xmlns="" id="{80B5AE56-1FF2-4DBC-BD46-664090ABCCB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02739" y="5047317"/>
            <a:ext cx="2573758" cy="1816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587DD166-A0F1-4AB1-8A49-DFDA9EEA64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2219558" y="4675730"/>
            <a:ext cx="1427741" cy="2738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magine 20" descr="WhatsApp Image 2022-10-24 at 09.20.25 (1).jpe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08218" y="1745673"/>
            <a:ext cx="1919578" cy="1607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Immagine 22" descr="WhatsApp Image 2022-10-24 at 09.20.25.jpe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66545" y="1542472"/>
            <a:ext cx="1679430" cy="1302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Immagine 24" descr="WhatsApp Image 2022-10-24 at 09.20.26.jpe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28145" y="1911927"/>
            <a:ext cx="1642485" cy="1958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3E426643-123A-4404-9A2B-8E3D7C18E1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302" y="5609613"/>
            <a:ext cx="1519006" cy="1046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0219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4000">
        <p:blinds dir="vert"/>
      </p:transition>
    </mc:Choice>
    <mc:Fallback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46367</TotalTime>
  <Words>98</Words>
  <Application>Microsoft Office PowerPoint</Application>
  <PresentationFormat>Personalizzato</PresentationFormat>
  <Paragraphs>17</Paragraphs>
  <Slides>15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Goccia</vt:lpstr>
      <vt:lpstr>        Giornata mondiale             dell’alimentazione  16 ottobre  2022   Insieme per l’uguaglianza   alimentare</vt:lpstr>
      <vt:lpstr>Il Draghetto golosone</vt:lpstr>
      <vt:lpstr>Filippo, il draghetto, si alza tardi la mattina e mangia solo patatine. A scuola ha fame  e sgranocchia caramelle e merendine. La maestra spiega la corretta alimentazione ,ma Filippo non vuol sentir ragione. La sua alimentazione lo fa diventare pesante e fare ginnastica per lui è stancante. </vt:lpstr>
      <vt:lpstr>A pranzo e a cena non ha fame : non mangia né pasta , né carne né pane. Il pomeriggio sdraiato alla TV divora patatine e cioccolata , ingrassa e di volar non se ne parla più.</vt:lpstr>
      <vt:lpstr>Lo chef Maurizio a filippo una carie fa notare e lo fa spaventare. Filippo capisce di aver sbagliato e promette di mangiar solo cibo adeguato.</vt:lpstr>
      <vt:lpstr>A colazione : latte ,fette biscottate e miele . A pranzo :riso, bistecca e insalata. A merenda :una rossa mela e a cena un buon minestrone per riempire il pancione. Filippo dimagrisce, gioca e vola con gli amici  allegramente  e la mamma  fa felice e contenta.</vt:lpstr>
      <vt:lpstr>Diapositiva 7</vt:lpstr>
      <vt:lpstr>                                    Disturbi alimentari  L  ’OBESITà è UNA CONDIZIONE MEDICA CARATTERIZZATA DA UN ECCESSIVO ACCUMULO DI GRASSO CORPOREO CHE PORTA EFFETTI NEGATIVI  SULLA SALUTE.  L’anoressia è un disagio (o una malattia ) , la persona coinvolta si rifiuta di mangiare per paura di ingrassare e di apparire grassa , o « imperfetta»</vt:lpstr>
      <vt:lpstr>Food  pyramid</vt:lpstr>
      <vt:lpstr>Diapositiva 10</vt:lpstr>
      <vt:lpstr>Il Cibo nelle religioni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mondiale             dell ’alimentazione   2022   Insieme per l’uguaglianza   alimentare</dc:title>
  <dc:creator>Adriana Mascaro</dc:creator>
  <cp:lastModifiedBy>Lorella</cp:lastModifiedBy>
  <cp:revision>75</cp:revision>
  <dcterms:created xsi:type="dcterms:W3CDTF">2022-09-17T21:59:07Z</dcterms:created>
  <dcterms:modified xsi:type="dcterms:W3CDTF">2022-10-26T07:08:46Z</dcterms:modified>
</cp:coreProperties>
</file>