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2" r:id="rId1"/>
  </p:sldMasterIdLst>
  <p:notesMasterIdLst>
    <p:notesMasterId r:id="rId18"/>
  </p:notesMasterIdLst>
  <p:sldIdLst>
    <p:sldId id="258" r:id="rId2"/>
    <p:sldId id="259" r:id="rId3"/>
    <p:sldId id="260" r:id="rId4"/>
    <p:sldId id="261" r:id="rId5"/>
    <p:sldId id="263" r:id="rId6"/>
    <p:sldId id="268" r:id="rId7"/>
    <p:sldId id="269" r:id="rId8"/>
    <p:sldId id="265" r:id="rId9"/>
    <p:sldId id="270" r:id="rId10"/>
    <p:sldId id="272" r:id="rId11"/>
    <p:sldId id="266" r:id="rId12"/>
    <p:sldId id="273" r:id="rId13"/>
    <p:sldId id="271" r:id="rId14"/>
    <p:sldId id="262" r:id="rId15"/>
    <p:sldId id="264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ella Mascaro" initials="LM" lastIdx="1" clrIdx="0">
    <p:extLst>
      <p:ext uri="{19B8F6BF-5375-455C-9EA6-DF929625EA0E}">
        <p15:presenceInfo xmlns:p15="http://schemas.microsoft.com/office/powerpoint/2012/main" userId="532c6fc2728ec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0FD61-2EF9-413D-BA8F-B8C2E4F0A2AC}" type="datetimeFigureOut">
              <a:rPr lang="it-IT" smtClean="0"/>
              <a:t>27/05/2022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A74AD-05E8-4AD6-BCB6-AD397206819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5820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E02C-6EC6-4E09-BC2C-9FDED4DE236E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2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403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24189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74047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9683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4240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A7A-4A9A-410F-B848-AB998ACC9419}" type="datetimeFigureOut">
              <a:rPr lang="en-US" smtClean="0"/>
              <a:pPr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134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38841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6E1-9596-4E98-8786-4A17C5D29C65}" type="datetimeFigureOut">
              <a:rPr lang="en-US" smtClean="0"/>
              <a:pPr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09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1A55-63BC-4BA2-9538-7DDEADA10621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80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1ABB-8821-4BF5-97A9-E1A66ACAEAA9}" type="datetimeFigureOut">
              <a:rPr lang="en-US" smtClean="0"/>
              <a:pPr/>
              <a:t>5/27/2022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2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7B1C-D4A1-4A4F-A470-80868146AFC5}" type="datetimeFigureOut">
              <a:rPr lang="en-US" smtClean="0"/>
              <a:pPr/>
              <a:t>5/27/2022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2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1D1B9-F39E-471E-80A9-595CAA5664AD}" type="datetimeFigureOut">
              <a:rPr lang="en-US" smtClean="0"/>
              <a:pPr/>
              <a:t>5/27/2022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4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EABC-E2B9-4606-A74F-CB06AF596887}" type="datetimeFigureOut">
              <a:rPr lang="en-US" smtClean="0"/>
              <a:pPr/>
              <a:t>5/27/2022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318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50A0-01A3-4F4E-AA52-F716A9BFD4EB}" type="datetimeFigureOut">
              <a:rPr lang="en-US" smtClean="0"/>
              <a:pPr/>
              <a:t>5/27/2022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1CCA-BB49-46C7-A0E2-F42339750F9A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03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05CAA-4E5A-4223-BD55-C5D2841AC9EF}" type="datetimeFigureOut">
              <a:rPr lang="en-US" smtClean="0"/>
              <a:t>5/27/2022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15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3.wdp"/><Relationship Id="rId7" Type="http://schemas.openxmlformats.org/officeDocument/2006/relationships/image" Target="../media/image61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microsoft.com/office/2007/relationships/hdphoto" Target="../media/hdphoto15.wdp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10" Type="http://schemas.openxmlformats.org/officeDocument/2006/relationships/image" Target="../media/image14.jpe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8.wdp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microsoft.com/office/2007/relationships/hdphoto" Target="../media/hdphoto12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rgbClr val="F1F5E5"/>
            </a:gs>
            <a:gs pos="0">
              <a:schemeClr val="bg2">
                <a:shade val="98000"/>
                <a:satMod val="120000"/>
                <a:lumMod val="98000"/>
              </a:schemeClr>
            </a:gs>
            <a:gs pos="61000">
              <a:schemeClr val="bg2">
                <a:lumMod val="75000"/>
              </a:schemeClr>
            </a:gs>
            <a:gs pos="100000">
              <a:srgbClr val="EFF4E2"/>
            </a:gs>
            <a:gs pos="98000">
              <a:schemeClr val="bg2">
                <a:tint val="90000"/>
                <a:satMod val="92000"/>
                <a:lumMod val="12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0FEFD4-5937-CCEF-172F-E8A6109D6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217" y="414626"/>
            <a:ext cx="8727965" cy="1439570"/>
          </a:xfrm>
          <a:solidFill>
            <a:schemeClr val="bg2">
              <a:lumMod val="9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PROGETTO GUTENBERG </a:t>
            </a:r>
            <a:b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it-IT" sz="27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 avventure di Alessandro Mignolo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E14B0C8-FAE4-B20C-B3C0-7028F89B9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88150">
            <a:off x="615268" y="2581180"/>
            <a:ext cx="5446894" cy="2708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John_Lennon_-_Imagine_Remastered_2010_Remastered_2010_(7Join.com)">
            <a:hlinkClick r:id="" action="ppaction://media"/>
            <a:extLst>
              <a:ext uri="{FF2B5EF4-FFF2-40B4-BE49-F238E27FC236}">
                <a16:creationId xmlns:a16="http://schemas.microsoft.com/office/drawing/2014/main" id="{A9C3663E-6C14-FFDF-E684-781940B22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4461" y="3825982"/>
            <a:ext cx="406400" cy="406400"/>
          </a:xfrm>
          <a:prstGeom prst="rect">
            <a:avLst/>
          </a:prstGeom>
        </p:spPr>
      </p:pic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B22155C6-296B-A502-126D-60226882D128}"/>
              </a:ext>
            </a:extLst>
          </p:cNvPr>
          <p:cNvSpPr txBox="1">
            <a:spLocks/>
          </p:cNvSpPr>
          <p:nvPr/>
        </p:nvSpPr>
        <p:spPr>
          <a:xfrm>
            <a:off x="1076327" y="4903641"/>
            <a:ext cx="9947978" cy="1737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18986D2-4B3E-109F-FA0F-881742181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71588">
            <a:off x="444806" y="1071014"/>
            <a:ext cx="1380177" cy="1428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66CA361-3616-67B1-338E-2967985A81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81337">
            <a:off x="9281032" y="3308105"/>
            <a:ext cx="2318054" cy="32932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D420CF3-7132-FE6B-9767-E0268404D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7760">
            <a:off x="7067906" y="2382781"/>
            <a:ext cx="1853683" cy="1743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A0D0AC8-2BF8-9E1F-D085-DDB2FB4473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1638" y="4655041"/>
            <a:ext cx="3870976" cy="211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4709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26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FB72DCA-A3E7-A66F-B9F4-63DC5A9DA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592" y="328137"/>
            <a:ext cx="5412908" cy="2643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77A087-8B1A-A785-40BB-0A8B49C30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01954"/>
            <a:ext cx="5638800" cy="2322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013F205-6D28-134E-87DA-6A66B0CFF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84505">
            <a:off x="417221" y="1732696"/>
            <a:ext cx="1557279" cy="16296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BF03CC5-9654-8BD6-FF28-0AC20F990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218" y="3662046"/>
            <a:ext cx="5412908" cy="2369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D4AF853-4786-B488-F9D9-B01E069E1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175" y="3909539"/>
            <a:ext cx="5838825" cy="2074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791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C 3.125E-6 0.0331 0.02695 0.05995 0.06002 0.05995 C 0.09896 0.05995 0.11302 0.03009 0.11901 0.01203 L 0.125 -0.01204 C 0.13099 -0.0301 0.14596 -0.05996 0.18997 -0.05996 C 0.21797 -0.05996 0.25 -0.03311 0.25 3.7037E-6 C 0.25 0.0331 0.21797 0.05995 0.18997 0.05995 C 0.14596 0.05995 0.13099 0.03009 0.125 0.01203 L 0.11901 -0.01204 C 0.11302 -0.0301 0.09896 -0.05996 0.06002 -0.05996 C 0.02695 -0.05996 3.125E-6 -0.03311 3.125E-6 3.7037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26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B6CECC-6D03-898D-4E46-3B0F5DD4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601" y="257175"/>
            <a:ext cx="9803959" cy="1949232"/>
          </a:xfrm>
          <a:solidFill>
            <a:schemeClr val="bg2">
              <a:lumMod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>
              <a:lnSpc>
                <a:spcPct val="107000"/>
              </a:lnSpc>
            </a:pPr>
            <a: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…La </a:t>
            </a:r>
            <a:r>
              <a:rPr lang="it-IT" sz="1800" dirty="0">
                <a:solidFill>
                  <a:srgbClr val="FF000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guerra</a:t>
            </a:r>
            <a: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altro non è che il limite estremo, il nulla, che divora e distrugge</a:t>
            </a:r>
            <a:r>
              <a:rPr lang="it-IT" sz="1800" dirty="0"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br>
              <a:rPr lang="it-IT" sz="1800" dirty="0"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800" dirty="0"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di fronte ad essa ogni essere vivente perde se stesso…”</a:t>
            </a:r>
            <a:b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…la </a:t>
            </a:r>
            <a:r>
              <a:rPr lang="it-IT" sz="1800" dirty="0">
                <a:solidFill>
                  <a:srgbClr val="FF000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pace</a:t>
            </a:r>
            <a: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non è l’assenza di guerra, ma è un continuo lavoro di protezione verso tutti gli esseri viventi.” </a:t>
            </a:r>
            <a:b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800" dirty="0"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...e fu così che </a:t>
            </a:r>
            <a: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Alessandro </a:t>
            </a:r>
            <a:r>
              <a:rPr lang="it-IT" sz="1800" dirty="0"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partì </a:t>
            </a:r>
            <a: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alla conquista della luna …</a:t>
            </a:r>
            <a:endParaRPr lang="it-IT" dirty="0">
              <a:latin typeface="Algerian" panose="04020705040A02060702" pitchFamily="8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F07DE51-D371-5CE1-AF68-19851A06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71588">
            <a:off x="692025" y="1336430"/>
            <a:ext cx="776624" cy="777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794A909-4D0E-38BD-1056-6CBF4328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1513">
            <a:off x="1215522" y="2816235"/>
            <a:ext cx="3190240" cy="3733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DBAAE09-46CC-88E9-3034-179204F0E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881" y="2520697"/>
            <a:ext cx="3190240" cy="3845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0D17405-159B-9698-F881-9FB2A8EAE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7074">
            <a:off x="7852830" y="2866292"/>
            <a:ext cx="3119093" cy="3695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257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fallOve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48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8FD84DA-5E39-89C8-B29C-6F2B75D5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84505">
            <a:off x="250694" y="1789804"/>
            <a:ext cx="1151570" cy="1130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97CFBA0-081D-7D44-59C0-98FBE50C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320" y="288172"/>
            <a:ext cx="4805680" cy="3140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isometricOffAxis1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C98F165-43CC-5087-6EC8-D5B9547EA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413" y="3288877"/>
            <a:ext cx="3981331" cy="3038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1628194-E4BE-C693-9E3E-CFE7E34FD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670290">
            <a:off x="7859360" y="-1487447"/>
            <a:ext cx="2698868" cy="5651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Moderately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BD20A73-9F4C-8096-B6F3-A87060B1C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43069">
            <a:off x="4758568" y="3019955"/>
            <a:ext cx="3088641" cy="3576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381D2BC-0B8A-A147-B9E8-AD078BDFB5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793" y="3173848"/>
            <a:ext cx="3906472" cy="3676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3626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3.33333E-6 0.03311 0.02695 0.05996 0.06002 0.05996 C 0.09896 0.05996 0.11302 0.0301 0.11901 0.01204 L 0.125 -0.01203 C 0.13099 -0.03009 0.14596 -0.05995 0.18997 -0.05995 C 0.21797 -0.05995 0.25 -0.0331 0.25 -4.44444E-6 C 0.25 0.03311 0.21797 0.05996 0.18997 0.05996 C 0.14596 0.05996 0.13099 0.0301 0.125 0.01204 L 0.11901 -0.01203 C 0.11302 -0.03009 0.09896 -0.05995 0.06002 -0.05995 C 0.02695 -0.05995 3.33333E-6 -0.0331 3.33333E-6 -4.44444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7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4B52A03-523E-594E-A9D7-244E17481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84505">
            <a:off x="904455" y="1600119"/>
            <a:ext cx="1151570" cy="1130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31BC3EA-4150-A12A-EB8F-E64329D90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089285" y="-562382"/>
            <a:ext cx="3449320" cy="4045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ContrastingRightFacing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9FC186A-DF63-4ECA-7DA1-29AEEC7FB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975" y="3933427"/>
            <a:ext cx="2908313" cy="2827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9159E35-E7C0-8BDA-BF61-EA14E895C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82467">
            <a:off x="235975" y="3461329"/>
            <a:ext cx="4205409" cy="2687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6E69600-8C5C-DF13-F182-2E8AF28FC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190682" y="-642655"/>
            <a:ext cx="2386147" cy="5093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A0F0795-09AA-A287-BD85-82D44E1BD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3079" y="3429000"/>
            <a:ext cx="4459743" cy="3332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717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000">
        <p:comb/>
      </p:transition>
    </mc:Choice>
    <mc:Fallback xmlns="">
      <p:transition spd="slow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C -4.16667E-6 0.0331 0.02696 0.05995 0.06003 0.05995 C 0.09896 0.05995 0.11303 0.03009 0.11901 0.01204 L 0.125 -0.01204 C 0.13099 -0.03009 0.14597 -0.05995 0.18998 -0.05995 C 0.21797 -0.05995 0.25 -0.0331 0.25 -7.40741E-7 C 0.25 0.0331 0.21797 0.05995 0.18998 0.05995 C 0.14597 0.05995 0.13099 0.03009 0.125 0.01204 L 0.11901 -0.01204 C 0.11303 -0.03009 0.09896 -0.05995 0.06003 -0.05995 C 0.02696 -0.05995 -4.16667E-6 -0.0331 -4.16667E-6 -7.40741E-7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4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AF2C74-975F-138C-CD93-2874769DE98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9950" y="1749365"/>
            <a:ext cx="3308704" cy="4021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260EE78-DDEF-1E9A-56BF-C475D6532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9054">
            <a:off x="8375202" y="2721628"/>
            <a:ext cx="3421777" cy="28429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F7BD895-45FC-E847-7A06-8CA9A54FDF30}"/>
              </a:ext>
            </a:extLst>
          </p:cNvPr>
          <p:cNvSpPr/>
          <p:nvPr/>
        </p:nvSpPr>
        <p:spPr>
          <a:xfrm>
            <a:off x="2210463" y="698269"/>
            <a:ext cx="7548678" cy="8002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PACE INIZIA CON UN SORRISO</a:t>
            </a:r>
          </a:p>
          <a:p>
            <a:pPr algn="ctr"/>
            <a:r>
              <a:rPr lang="it-IT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    (MADRE TERESA)</a:t>
            </a:r>
            <a:endParaRPr lang="it-IT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754CC28-F117-F646-A333-78FE4740B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29172">
            <a:off x="103820" y="1761256"/>
            <a:ext cx="4213285" cy="2795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B678D58-EEE4-97B2-468F-B375A3FB2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1537" y="419973"/>
            <a:ext cx="1807731" cy="1831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12FD99B-6680-AF4A-13C6-695F370BF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8656" y="4837364"/>
            <a:ext cx="3111794" cy="18671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A31180A-104E-FFB5-91A5-D97063DF0A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71588">
            <a:off x="7419210" y="5397960"/>
            <a:ext cx="1214055" cy="1160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54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28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87CB47-0C54-72F1-FA4F-5962E626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608" y="2687541"/>
            <a:ext cx="7665057" cy="1541103"/>
          </a:xfrm>
          <a:solidFill>
            <a:schemeClr val="bg2">
              <a:lumMod val="90000"/>
            </a:schemeClr>
          </a:solidFill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it-IT" b="1" dirty="0">
                <a:ln/>
                <a:solidFill>
                  <a:srgbClr val="FF0000"/>
                </a:solidFill>
              </a:rPr>
              <a:t/>
            </a:r>
            <a:br>
              <a:rPr lang="it-IT" b="1" dirty="0">
                <a:ln/>
                <a:solidFill>
                  <a:srgbClr val="FF0000"/>
                </a:solidFill>
              </a:rPr>
            </a:br>
            <a:r>
              <a:rPr lang="it-IT" b="1" dirty="0">
                <a:ln/>
                <a:solidFill>
                  <a:srgbClr val="FF0000"/>
                </a:solidFill>
              </a:rPr>
              <a:t>          Classe  4^B </a:t>
            </a:r>
            <a:br>
              <a:rPr lang="it-IT" b="1" dirty="0">
                <a:ln/>
                <a:solidFill>
                  <a:srgbClr val="FF0000"/>
                </a:solidFill>
              </a:rPr>
            </a:br>
            <a:r>
              <a:rPr lang="it-IT" b="1" dirty="0">
                <a:ln/>
                <a:solidFill>
                  <a:srgbClr val="FF0000"/>
                </a:solidFill>
              </a:rPr>
              <a:t>Scuola Primaria Roccelletta  </a:t>
            </a:r>
            <a:br>
              <a:rPr lang="it-IT" b="1" dirty="0">
                <a:ln/>
                <a:solidFill>
                  <a:srgbClr val="FF0000"/>
                </a:solidFill>
              </a:rPr>
            </a:br>
            <a:r>
              <a:rPr lang="it-IT" sz="1800" b="1" dirty="0">
                <a:ln/>
                <a:solidFill>
                  <a:schemeClr val="accent4"/>
                </a:solidFill>
              </a:rPr>
              <a:t>                                                                                     </a:t>
            </a:r>
            <a:br>
              <a:rPr lang="it-IT" sz="1800" b="1" dirty="0">
                <a:ln/>
                <a:solidFill>
                  <a:schemeClr val="accent4"/>
                </a:solidFill>
              </a:rPr>
            </a:br>
            <a:r>
              <a:rPr lang="it-IT" sz="1800" b="1" dirty="0">
                <a:ln/>
                <a:solidFill>
                  <a:schemeClr val="accent4"/>
                </a:solidFill>
              </a:rPr>
              <a:t/>
            </a:r>
            <a:br>
              <a:rPr lang="it-IT" sz="1800" b="1" dirty="0">
                <a:ln/>
                <a:solidFill>
                  <a:schemeClr val="accent4"/>
                </a:solidFill>
              </a:rPr>
            </a:br>
            <a:r>
              <a:rPr lang="it-IT" sz="1800" b="1" dirty="0">
                <a:ln/>
                <a:solidFill>
                  <a:schemeClr val="accent4"/>
                </a:solidFill>
              </a:rPr>
              <a:t>                                                                                             </a:t>
            </a:r>
            <a:endParaRPr lang="it-IT" sz="14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0123D6-E5ED-4F24-1B59-69A489C85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452" y="4712607"/>
            <a:ext cx="10845580" cy="1458969"/>
          </a:xfrm>
        </p:spPr>
        <p:txBody>
          <a:bodyPr>
            <a:normAutofit fontScale="40000" lnSpcReduction="20000"/>
          </a:bodyPr>
          <a:lstStyle/>
          <a:p>
            <a:r>
              <a:rPr lang="it-IT" b="1" dirty="0">
                <a:ln/>
                <a:solidFill>
                  <a:schemeClr val="accent4"/>
                </a:solidFill>
              </a:rPr>
              <a:t>Docenti :</a:t>
            </a:r>
          </a:p>
          <a:p>
            <a:r>
              <a:rPr lang="it-IT" b="1" dirty="0">
                <a:ln/>
                <a:solidFill>
                  <a:schemeClr val="accent4"/>
                </a:solidFill>
              </a:rPr>
              <a:t>Tropiano Elvira</a:t>
            </a:r>
          </a:p>
          <a:p>
            <a:r>
              <a:rPr lang="it-IT" b="1" dirty="0">
                <a:ln/>
                <a:solidFill>
                  <a:schemeClr val="accent4"/>
                </a:solidFill>
              </a:rPr>
              <a:t>Mascaro Lorella</a:t>
            </a:r>
          </a:p>
          <a:p>
            <a:r>
              <a:rPr lang="it-IT" b="1" dirty="0">
                <a:ln/>
                <a:solidFill>
                  <a:schemeClr val="accent4"/>
                </a:solidFill>
              </a:rPr>
              <a:t>Cimino Marisa</a:t>
            </a:r>
          </a:p>
          <a:p>
            <a:r>
              <a:rPr lang="it-IT" b="1" dirty="0">
                <a:ln/>
                <a:solidFill>
                  <a:schemeClr val="accent4"/>
                </a:solidFill>
              </a:rPr>
              <a:t>Saba Mariagrazia</a:t>
            </a:r>
          </a:p>
          <a:p>
            <a:pPr algn="r"/>
            <a:r>
              <a:rPr lang="it-IT" b="1" dirty="0">
                <a:ln/>
                <a:solidFill>
                  <a:schemeClr val="accent4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it-IT" sz="2500" b="1" dirty="0">
                <a:ln/>
                <a:solidFill>
                  <a:schemeClr val="accent4"/>
                </a:solidFill>
              </a:rPr>
              <a:t>                                                                                                      Anno scolastico 2021/2022 </a:t>
            </a:r>
            <a:endParaRPr lang="it-IT" sz="25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18986D2-4B3E-109F-FA0F-881742181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1029">
            <a:off x="4203663" y="4346754"/>
            <a:ext cx="2760747" cy="2651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56E6E77-8BA9-0395-1344-0CC80C159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09692">
            <a:off x="8315990" y="7062"/>
            <a:ext cx="3627562" cy="2799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DB8337D-E736-0DDE-49F9-080640672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2917">
            <a:off x="4030513" y="879162"/>
            <a:ext cx="2838192" cy="105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3369C91-E1D1-2C68-E8C2-37532B9F4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47637">
            <a:off x="724134" y="348837"/>
            <a:ext cx="2358732" cy="151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5725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C -2.70833E-6 0.03311 0.02696 0.05996 0.06003 0.05996 C 0.09896 0.05996 0.11302 0.0301 0.11901 0.01204 L 0.125 -0.01203 C 0.13099 -0.03009 0.14597 -0.05995 0.18998 -0.05995 C 0.21797 -0.05995 0.25 -0.0331 0.25 -3.33333E-6 C 0.25 0.03311 0.21797 0.05996 0.18998 0.05996 C 0.14597 0.05996 0.13099 0.0301 0.125 0.01204 L 0.11901 -0.01203 C 0.11302 -0.03009 0.09896 -0.05995 0.06003 -0.05995 C 0.02696 -0.05995 -2.70833E-6 -0.0331 -2.70833E-6 -3.33333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3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D342255-68A1-8E63-CA7E-E6B53059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151" y="241070"/>
            <a:ext cx="7189305" cy="63592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667CC5B-02D4-A459-FF4A-E21F022BAB13}"/>
              </a:ext>
            </a:extLst>
          </p:cNvPr>
          <p:cNvSpPr txBox="1"/>
          <p:nvPr/>
        </p:nvSpPr>
        <p:spPr>
          <a:xfrm>
            <a:off x="10424160" y="6050943"/>
            <a:ext cx="96210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it-IT" b="1" dirty="0">
                <a:ln/>
                <a:solidFill>
                  <a:schemeClr val="accent3"/>
                </a:solidFill>
              </a:rPr>
              <a:t>FINE</a:t>
            </a:r>
          </a:p>
        </p:txBody>
      </p:sp>
    </p:spTree>
    <p:extLst>
      <p:ext uri="{BB962C8B-B14F-4D97-AF65-F5344CB8AC3E}">
        <p14:creationId xmlns:p14="http://schemas.microsoft.com/office/powerpoint/2010/main" val="319644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45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A23379-7E95-2A25-82F6-F6BB75FDA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476250"/>
            <a:ext cx="9561511" cy="933450"/>
          </a:xfr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Nel pacifico regno di Pietra Alata vivevano il re Igor il Sintetico, la regina Isaura e il figlio Alessandro Mignolo che, al compimento del suo ottavo anno, decise di voler fare la </a:t>
            </a:r>
            <a:r>
              <a:rPr lang="it-IT" sz="1800" dirty="0">
                <a:solidFill>
                  <a:srgbClr val="FF0000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guerra</a:t>
            </a:r>
            <a: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>
              <a:latin typeface="Algerian" panose="04020705040A02060702" pitchFamily="82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C96651B-5C4F-33B3-7B2D-91FEAED30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12" y="1042987"/>
            <a:ext cx="4274550" cy="5089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1F2084D-5BE3-CEFD-8C70-49E857DB7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88213">
            <a:off x="317309" y="1717879"/>
            <a:ext cx="5723966" cy="2809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163FA57-07DA-3E44-E9E5-DBBE5B8D6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7870">
            <a:off x="2641164" y="3617806"/>
            <a:ext cx="4809451" cy="3186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0395705-59C1-0090-4395-6F217C20C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71588">
            <a:off x="755664" y="1340003"/>
            <a:ext cx="941482" cy="941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50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7000">
        <p14:vortex dir="r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chemeClr val="bg2">
                <a:tint val="90000"/>
                <a:satMod val="92000"/>
                <a:lumMod val="120000"/>
              </a:schemeClr>
            </a:gs>
            <a:gs pos="32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C09B0F50-C52A-265D-35EA-628E02076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49690">
            <a:off x="314226" y="3735168"/>
            <a:ext cx="4522317" cy="2785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DC81302-A4FE-9F9E-46E4-115AE5709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533651">
            <a:off x="2622608" y="-330588"/>
            <a:ext cx="2545521" cy="4164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D0FDB26-12FE-E956-3CE2-ABCB1BB69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8363025" y="-222840"/>
            <a:ext cx="2541617" cy="3585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630CB63-F014-27FA-457F-1A6B8F9F95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8269" y="2972903"/>
            <a:ext cx="3333927" cy="3429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73A628A-DC24-353F-3D2A-F92EC55CEB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15646">
            <a:off x="6454296" y="571118"/>
            <a:ext cx="1401931" cy="1336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F03F4E9-B568-26F8-A721-93E84765F7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5111" y="3257382"/>
            <a:ext cx="3311085" cy="3301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3176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C 0.06901 4.44444E-6 0.125 0.05601 0.125 0.125 C 0.125 0.19398 0.06901 0.25 1.04167E-6 0.25 C -0.06901 0.25 -0.125 0.19398 -0.125 0.125 C -0.125 0.05601 -0.06901 4.44444E-6 1.04167E-6 4.44444E-6 Z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8000">
              <a:schemeClr val="bg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8A3453A-F2C6-E64F-6771-EE530049D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12032">
            <a:off x="1012825" y="415061"/>
            <a:ext cx="4216433" cy="2283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61F287C-AFEF-97E5-3C9C-78D780561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64953">
            <a:off x="1027154" y="3157776"/>
            <a:ext cx="2907744" cy="3115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E8C42B8-58D8-95AF-78AD-FE79C982B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395" y="299215"/>
            <a:ext cx="3712724" cy="2676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53683C0-9D39-D960-C7C9-BFE1D18BA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820" y="3174484"/>
            <a:ext cx="3919875" cy="3019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F8E7286-3482-71ED-CC6C-8824097CA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71588">
            <a:off x="347109" y="2005045"/>
            <a:ext cx="941482" cy="941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FF3F341-69D1-C977-9BDC-6997FF1A5D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447722" y="307166"/>
            <a:ext cx="2561791" cy="2194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400F175-01C1-8FB7-E954-868EA9421B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515" y="2975305"/>
            <a:ext cx="3380970" cy="3142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153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C -2.70833E-6 0.0331 0.02696 0.05995 0.06003 0.05995 C 0.09896 0.05995 0.11302 0.03009 0.11901 0.01204 L 0.125 -0.01204 C 0.13099 -0.03009 0.14597 -0.05995 0.18998 -0.05995 C 0.21797 -0.05995 0.25 -0.0331 0.25 7.40741E-7 C 0.25 0.0331 0.21797 0.05995 0.18998 0.05995 C 0.14597 0.05995 0.13099 0.03009 0.125 0.01204 L 0.11901 -0.01204 C 0.11302 -0.03009 0.09896 -0.05995 0.06003 -0.05995 C 0.02696 -0.05995 -2.70833E-6 -0.0331 -2.70833E-6 7.40741E-7 Z " pathEditMode="relative" rAng="0" ptsTypes="AAAAAAAAA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83000">
              <a:srgbClr val="DFE8C4"/>
            </a:gs>
            <a:gs pos="79000">
              <a:srgbClr val="EAF0D8"/>
            </a:gs>
            <a:gs pos="62000">
              <a:schemeClr val="bg2">
                <a:shade val="98000"/>
                <a:satMod val="120000"/>
                <a:lumMod val="98000"/>
              </a:schemeClr>
            </a:gs>
            <a:gs pos="76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E19D79-B21D-24A4-1FE6-5486676D8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6" y="428624"/>
            <a:ext cx="9686924" cy="1257301"/>
          </a:xfrm>
          <a:solidFill>
            <a:schemeClr val="bg2">
              <a:lumMod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Alessandro riuscì a cavalcare grazie alla  mamma che , dopo avergli regalato un anello di pietra di luna, gli consigliò di dire nell’orecchio del cavallo una verità.</a:t>
            </a:r>
            <a:b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>
              <a:latin typeface="Algerian" panose="04020705040A02060702" pitchFamily="82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32DED6A-8D84-CE9B-B031-5A19F545A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619" y="1836766"/>
            <a:ext cx="4749337" cy="44176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CCACB61-47B0-E352-D95B-F1383197D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6191">
            <a:off x="1507974" y="2241110"/>
            <a:ext cx="3416697" cy="39890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91DD0ED-FEF3-F8EB-3A98-6B90CDDD9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84505">
            <a:off x="209623" y="1421307"/>
            <a:ext cx="1151570" cy="1130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386D809-2160-BC5C-D0E0-C8D97B206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25244">
            <a:off x="7911672" y="2279056"/>
            <a:ext cx="4071679" cy="39131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ContrastingLeftFacing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685862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Tm="4000">
        <p15:prstTrans prst="fractur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C -2.91667E-6 0.03311 0.02696 0.05996 0.06003 0.05996 C 0.09896 0.05996 0.11302 0.0301 0.11901 0.01204 L 0.125 -0.01203 C 0.13099 -0.03009 0.14597 -0.05995 0.18998 -0.05995 C 0.21797 -0.05995 0.25 -0.0331 0.25 -3.33333E-6 C 0.25 0.03311 0.21797 0.05996 0.18998 0.05996 C 0.14597 0.05996 0.13099 0.0301 0.125 0.01204 L 0.11901 -0.01203 C 0.11302 -0.03009 0.09896 -0.05995 0.06003 -0.05995 C 0.02696 -0.05995 -2.91667E-6 -0.0331 -2.91667E-6 -3.33333E-6 Z " pathEditMode="relative" rAng="0" ptsTypes="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9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FD7E589-3E4D-1BE6-FA72-399814131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75270">
            <a:off x="2846420" y="-308534"/>
            <a:ext cx="3029983" cy="4975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6A3C5D0-1B19-B0FF-A922-14AADD444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4918">
            <a:off x="6828843" y="3303998"/>
            <a:ext cx="4704924" cy="3208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13EBB7F-E868-CB3C-5BFD-885ABBEFC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40082" y="-650472"/>
            <a:ext cx="2963484" cy="4264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851F216-C878-6536-5161-A8F4E0DB1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567" y="3320494"/>
            <a:ext cx="5037512" cy="353750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E92B2BD-C3DF-4FF5-4C86-7671A1C9A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84505">
            <a:off x="384189" y="2784594"/>
            <a:ext cx="1151570" cy="1130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8245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prestig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B7286BD-FF8C-3B87-AA2B-A837D122D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84505">
            <a:off x="5965088" y="1209990"/>
            <a:ext cx="1548451" cy="16567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F97EA1E-38B0-21B5-C304-B114C6F27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4648" y="666856"/>
            <a:ext cx="4221849" cy="27429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651E744-FF61-B735-4E38-DF12A51B5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2819" y="648659"/>
            <a:ext cx="4804159" cy="28139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807BFBA-4453-03DB-3FAE-10BE637614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0221" y="3708707"/>
            <a:ext cx="4310704" cy="29345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1A3DBF-D8CC-D039-D571-35CC99D3A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2624" y="3838929"/>
            <a:ext cx="4680985" cy="25431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04205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3000">
        <p:wheel spokes="1"/>
      </p:transition>
    </mc:Choice>
    <mc:Fallback xmlns="">
      <p:transition spd="slow" advTm="3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C -4.375E-6 0.0331 0.02696 0.05996 0.06003 0.05996 C 0.09896 0.05996 0.11303 0.03009 0.11901 0.01204 L 0.125 -0.01203 C 0.13099 -0.03009 0.14597 -0.05995 0.18998 -0.05995 C 0.21797 -0.05995 0.25 -0.0331 0.25 -2.22222E-6 C 0.25 0.0331 0.21797 0.05996 0.18998 0.05996 C 0.14597 0.05996 0.13099 0.03009 0.125 0.01204 L 0.11901 -0.01203 C 0.11303 -0.03009 0.09896 -0.05995 0.06003 -0.05995 C 0.02696 -0.05995 -4.375E-6 -0.0331 -4.375E-6 -2.22222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34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1724C7-1131-225E-62FF-0B14266F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40" y="445272"/>
            <a:ext cx="9437272" cy="739471"/>
          </a:xfrm>
          <a:solidFill>
            <a:schemeClr val="bg2">
              <a:lumMod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342900" lvl="0" indent="-342900">
              <a:lnSpc>
                <a:spcPct val="107000"/>
              </a:lnSpc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Il grande guerriero non è colui che combatte, ma chi sacrifica se stesso per il bene degli altri”</a:t>
            </a:r>
            <a:b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it-IT" sz="1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>
              <a:latin typeface="Algerian" panose="04020705040A02060702" pitchFamily="8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03F6AEE-A0A8-4466-D304-E1720D518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94686">
            <a:off x="5481431" y="1929757"/>
            <a:ext cx="1192897" cy="1113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F4354A9-4B7B-E602-4F0A-BFFDC0B04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34531" y="631693"/>
            <a:ext cx="2729038" cy="4094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5CA3FDF-2632-4600-4979-28043C2EF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132" y="1605603"/>
            <a:ext cx="4586797" cy="2438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0211FDC-3683-F6ED-BE6D-B2C67EADD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89" y="4102665"/>
            <a:ext cx="4930112" cy="2729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00D3AE9-B70C-F8DE-2F20-4568010F2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5976" y="4248149"/>
            <a:ext cx="4354435" cy="2438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48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55112E-17 C 2.5E-6 0.0331 0.02695 0.05995 0.06002 0.05995 C 0.09896 0.05995 0.11302 0.03009 0.11901 0.01204 L 0.125 -0.01204 C 0.13099 -0.03009 0.14596 -0.05995 0.18997 -0.05995 C 0.21797 -0.05995 0.25 -0.0331 0.25 5.55112E-17 C 0.25 0.0331 0.21797 0.05995 0.18997 0.05995 C 0.14596 0.05995 0.13099 0.03009 0.125 0.01204 L 0.11901 -0.01204 C 0.11302 -0.03009 0.09896 -0.05995 0.06002 -0.05995 C 0.02695 -0.05995 2.5E-6 -0.0331 2.5E-6 5.55112E-17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33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429B7C7-F419-79CD-4938-6C1D9236E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84505">
            <a:off x="209623" y="1421307"/>
            <a:ext cx="1151570" cy="1130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374CF0F-916F-1D7C-601C-16B1D72FF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42034">
            <a:off x="1107734" y="3267528"/>
            <a:ext cx="4863575" cy="3495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158E4B-FBC2-12FF-15B6-61D7A930D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0999">
            <a:off x="7462031" y="41564"/>
            <a:ext cx="4602920" cy="3714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E044A33-5C8D-A373-80CA-0D0E4FD48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531" y="403891"/>
            <a:ext cx="4982122" cy="2663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7A0441E-CF4E-541A-EEC7-6ECDFC9C5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7433" y="3790332"/>
            <a:ext cx="5894567" cy="2952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7692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C -2.91667E-6 0.03311 0.02696 0.05996 0.06003 0.05996 C 0.09896 0.05996 0.11302 0.0301 0.11901 0.01204 L 0.125 -0.01203 C 0.13099 -0.03009 0.14597 -0.05995 0.18998 -0.05995 C 0.21797 -0.05995 0.25 -0.0331 0.25 -3.33333E-6 C 0.25 0.03311 0.21797 0.05996 0.18998 0.05996 C 0.14597 0.05996 0.13099 0.0301 0.125 0.01204 L 0.11901 -0.01203 C 0.11302 -0.03009 0.09896 -0.05995 0.06003 -0.05995 C 0.02696 -0.05995 -2.91667E-6 -0.0331 -2.91667E-6 -3.33333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1272</TotalTime>
  <Words>134</Words>
  <Application>Microsoft Office PowerPoint</Application>
  <PresentationFormat>Widescreen</PresentationFormat>
  <Paragraphs>15</Paragraphs>
  <Slides>16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Algerian</vt:lpstr>
      <vt:lpstr>Arial</vt:lpstr>
      <vt:lpstr>Calibri</vt:lpstr>
      <vt:lpstr>Century Gothic</vt:lpstr>
      <vt:lpstr>Times New Roman</vt:lpstr>
      <vt:lpstr>Wingdings 3</vt:lpstr>
      <vt:lpstr>Filo</vt:lpstr>
      <vt:lpstr>PROGETTO GUTENBERG  Le avventure di Alessandro Mignolo</vt:lpstr>
      <vt:lpstr>Nel pacifico regno di Pietra Alata vivevano il re Igor il Sintetico, la regina Isaura e il figlio Alessandro Mignolo che, al compimento del suo ottavo anno, decise di voler fare la guerra. </vt:lpstr>
      <vt:lpstr>Presentazione standard di PowerPoint</vt:lpstr>
      <vt:lpstr>Presentazione standard di PowerPoint</vt:lpstr>
      <vt:lpstr>Alessandro riuscì a cavalcare grazie alla  mamma che , dopo avergli regalato un anello di pietra di luna, gli consigliò di dire nell’orecchio del cavallo una verità. </vt:lpstr>
      <vt:lpstr>Presentazione standard di PowerPoint</vt:lpstr>
      <vt:lpstr>Presentazione standard di PowerPoint</vt:lpstr>
      <vt:lpstr>“Il grande guerriero non è colui che combatte, ma chi sacrifica se stesso per il bene degli altri”   </vt:lpstr>
      <vt:lpstr>Presentazione standard di PowerPoint</vt:lpstr>
      <vt:lpstr>Presentazione standard di PowerPoint</vt:lpstr>
      <vt:lpstr>…La guerra altro non è che il limite estremo, il nulla, che divora e distrugge… …di fronte ad essa ogni essere vivente perde se stesso…” …la pace non è l’assenza di guerra, ma è un continuo lavoro di protezione verso tutti gli esseri viventi.”  ...e fu così che Alessandro partì alla conquista della luna …</vt:lpstr>
      <vt:lpstr>Presentazione standard di PowerPoint</vt:lpstr>
      <vt:lpstr>Presentazione standard di PowerPoint</vt:lpstr>
      <vt:lpstr>Presentazione standard di PowerPoint</vt:lpstr>
      <vt:lpstr>           Classe  4^B  Scuola Primaria Roccelletta                                                                                                                                                                                      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GUNBERG</dc:title>
  <dc:creator>Lorella Mascaro</dc:creator>
  <cp:lastModifiedBy>user</cp:lastModifiedBy>
  <cp:revision>53</cp:revision>
  <dcterms:created xsi:type="dcterms:W3CDTF">2022-05-06T16:04:20Z</dcterms:created>
  <dcterms:modified xsi:type="dcterms:W3CDTF">2022-05-27T14:23:45Z</dcterms:modified>
</cp:coreProperties>
</file>