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4" r:id="rId2"/>
    <p:sldId id="257" r:id="rId3"/>
    <p:sldId id="268" r:id="rId4"/>
    <p:sldId id="270" r:id="rId5"/>
    <p:sldId id="271" r:id="rId6"/>
    <p:sldId id="277" r:id="rId7"/>
    <p:sldId id="273" r:id="rId8"/>
    <p:sldId id="276" r:id="rId9"/>
    <p:sldId id="274" r:id="rId10"/>
    <p:sldId id="279" r:id="rId11"/>
    <p:sldId id="272" r:id="rId12"/>
    <p:sldId id="278" r:id="rId13"/>
    <p:sldId id="258" r:id="rId14"/>
    <p:sldId id="259" r:id="rId15"/>
    <p:sldId id="261" r:id="rId16"/>
    <p:sldId id="266" r:id="rId17"/>
    <p:sldId id="263" r:id="rId18"/>
    <p:sldId id="267" r:id="rId19"/>
    <p:sldId id="280" r:id="rId20"/>
    <p:sldId id="281" r:id="rId21"/>
    <p:sldId id="283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lvia Perri" initials="SP" lastIdx="2" clrIdx="0">
    <p:extLst>
      <p:ext uri="{19B8F6BF-5375-455C-9EA6-DF929625EA0E}">
        <p15:presenceInfo xmlns:p15="http://schemas.microsoft.com/office/powerpoint/2012/main" userId="f948c6a30ead769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89" autoAdjust="0"/>
    <p:restoredTop sz="94656"/>
  </p:normalViewPr>
  <p:slideViewPr>
    <p:cSldViewPr snapToGrid="0">
      <p:cViewPr varScale="1">
        <p:scale>
          <a:sx n="78" d="100"/>
          <a:sy n="78" d="100"/>
        </p:scale>
        <p:origin x="176" y="8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2/8/22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2/8/22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2/8/22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6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12.jp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12.jp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12.jp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12.jp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4.png"/><Relationship Id="rId4" Type="http://schemas.openxmlformats.org/officeDocument/2006/relationships/image" Target="../media/image6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90A834-B1D1-4440-A952-4F216D9B2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119269"/>
            <a:ext cx="11502887" cy="3193774"/>
          </a:xfrm>
        </p:spPr>
        <p:txBody>
          <a:bodyPr/>
          <a:lstStyle/>
          <a:p>
            <a:r>
              <a:rPr lang="it-IT" sz="2800" dirty="0">
                <a:solidFill>
                  <a:schemeClr val="bg1"/>
                </a:solidFill>
                <a:latin typeface="Chiller" panose="04020404031007020602" pitchFamily="82" charset="0"/>
              </a:rPr>
              <a:t>    CLASSE 4^B</a:t>
            </a:r>
            <a:r>
              <a:rPr lang="it-IT" sz="2800" dirty="0">
                <a:solidFill>
                  <a:schemeClr val="bg1"/>
                </a:solidFill>
              </a:rPr>
              <a:t> </a:t>
            </a:r>
            <a:r>
              <a:rPr lang="it-IT" sz="2800" dirty="0" err="1">
                <a:solidFill>
                  <a:schemeClr val="bg1"/>
                </a:solidFill>
                <a:latin typeface="Chiller" panose="04020404031007020602" pitchFamily="82" charset="0"/>
              </a:rPr>
              <a:t>rOCCELLETTA</a:t>
            </a:r>
            <a:br>
              <a:rPr lang="it-IT" sz="2800" dirty="0">
                <a:solidFill>
                  <a:srgbClr val="C00000"/>
                </a:solidFill>
                <a:latin typeface="Chiller" panose="04020404031007020602" pitchFamily="82" charset="0"/>
              </a:rPr>
            </a:br>
            <a:r>
              <a:rPr lang="it-IT" sz="2800" dirty="0">
                <a:solidFill>
                  <a:schemeClr val="bg1"/>
                </a:solidFill>
                <a:latin typeface="Chiller" panose="04020404031007020602" pitchFamily="82" charset="0"/>
              </a:rPr>
              <a:t>         </a:t>
            </a:r>
            <a:r>
              <a:rPr lang="it-IT" sz="1600" dirty="0">
                <a:solidFill>
                  <a:schemeClr val="bg1"/>
                </a:solidFill>
                <a:latin typeface="Chiller" panose="04020404031007020602" pitchFamily="82" charset="0"/>
              </a:rPr>
              <a:t>anno scol.2021 /2022</a:t>
            </a:r>
            <a:br>
              <a:rPr lang="it-IT" dirty="0">
                <a:solidFill>
                  <a:schemeClr val="bg1"/>
                </a:solidFill>
              </a:rPr>
            </a:br>
            <a:r>
              <a:rPr lang="it-IT" dirty="0">
                <a:solidFill>
                  <a:schemeClr val="bg1"/>
                </a:solidFill>
              </a:rPr>
              <a:t>                           </a:t>
            </a:r>
            <a:br>
              <a:rPr lang="it-IT" dirty="0"/>
            </a:br>
            <a:r>
              <a:rPr lang="it-IT" dirty="0"/>
              <a:t>                    </a:t>
            </a:r>
            <a:r>
              <a:rPr lang="it-IT" sz="4400" dirty="0">
                <a:solidFill>
                  <a:srgbClr val="C00000"/>
                </a:solidFill>
                <a:latin typeface="Algerian" panose="04020705040A02060702" pitchFamily="82" charset="0"/>
              </a:rPr>
              <a:t>GIORNATA DELLA MEMORIA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F14E75B-80D7-4FDB-B123-6C4B38C917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4888" y="3665171"/>
            <a:ext cx="10210982" cy="33329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500" dirty="0">
                <a:solidFill>
                  <a:srgbClr val="FF0000"/>
                </a:solidFill>
                <a:latin typeface="Algerian" panose="04020705040A02060702" pitchFamily="82" charset="0"/>
              </a:rPr>
              <a:t>docenti</a:t>
            </a:r>
          </a:p>
          <a:p>
            <a:pPr marL="0" indent="0">
              <a:buNone/>
            </a:pPr>
            <a:r>
              <a:rPr lang="it-IT" sz="1500" dirty="0">
                <a:latin typeface="Algerian" panose="04020705040A02060702" pitchFamily="82" charset="0"/>
              </a:rPr>
              <a:t>Tropiano </a:t>
            </a:r>
            <a:r>
              <a:rPr lang="it-IT" sz="1500" dirty="0" err="1">
                <a:latin typeface="Algerian" panose="04020705040A02060702" pitchFamily="82" charset="0"/>
              </a:rPr>
              <a:t>elvira</a:t>
            </a:r>
            <a:endParaRPr lang="it-IT" sz="1500" dirty="0">
              <a:latin typeface="Algerian" panose="04020705040A02060702" pitchFamily="82" charset="0"/>
            </a:endParaRPr>
          </a:p>
          <a:p>
            <a:pPr marL="0" indent="0">
              <a:buNone/>
            </a:pPr>
            <a:r>
              <a:rPr lang="it-IT" sz="1500" dirty="0">
                <a:latin typeface="Algerian" panose="04020705040A02060702" pitchFamily="82" charset="0"/>
              </a:rPr>
              <a:t>Mascaro </a:t>
            </a:r>
            <a:r>
              <a:rPr lang="it-IT" sz="1500" dirty="0" err="1">
                <a:latin typeface="Algerian" panose="04020705040A02060702" pitchFamily="82" charset="0"/>
              </a:rPr>
              <a:t>lorella</a:t>
            </a:r>
            <a:endParaRPr lang="it-IT" sz="1500" dirty="0">
              <a:latin typeface="Algerian" panose="04020705040A02060702" pitchFamily="82" charset="0"/>
            </a:endParaRPr>
          </a:p>
          <a:p>
            <a:pPr marL="0" indent="0">
              <a:buNone/>
            </a:pPr>
            <a:r>
              <a:rPr lang="it-IT" sz="1500" dirty="0">
                <a:latin typeface="Algerian" panose="04020705040A02060702" pitchFamily="82" charset="0"/>
              </a:rPr>
              <a:t>Rondinelli </a:t>
            </a:r>
            <a:r>
              <a:rPr lang="it-IT" sz="1500" dirty="0" err="1">
                <a:latin typeface="Algerian" panose="04020705040A02060702" pitchFamily="82" charset="0"/>
              </a:rPr>
              <a:t>elisabetta</a:t>
            </a:r>
            <a:endParaRPr lang="it-IT" sz="1500" dirty="0">
              <a:latin typeface="Algerian" panose="04020705040A02060702" pitchFamily="82" charset="0"/>
            </a:endParaRPr>
          </a:p>
          <a:p>
            <a:pPr marL="0" indent="0">
              <a:buNone/>
            </a:pPr>
            <a:r>
              <a:rPr lang="it-IT" sz="1500" dirty="0">
                <a:latin typeface="Algerian" panose="04020705040A02060702" pitchFamily="82" charset="0"/>
              </a:rPr>
              <a:t>Fiorentino </a:t>
            </a:r>
            <a:r>
              <a:rPr lang="it-IT" sz="1500" dirty="0" err="1">
                <a:latin typeface="Algerian" panose="04020705040A02060702" pitchFamily="82" charset="0"/>
              </a:rPr>
              <a:t>anna</a:t>
            </a:r>
            <a:r>
              <a:rPr lang="it-IT" sz="1500" dirty="0">
                <a:latin typeface="Algerian" panose="04020705040A02060702" pitchFamily="82" charset="0"/>
              </a:rPr>
              <a:t> </a:t>
            </a:r>
            <a:r>
              <a:rPr lang="it-IT" sz="1500" dirty="0" err="1">
                <a:latin typeface="Algerian" panose="04020705040A02060702" pitchFamily="82" charset="0"/>
              </a:rPr>
              <a:t>maria</a:t>
            </a:r>
            <a:endParaRPr lang="it-IT" sz="1500" dirty="0">
              <a:latin typeface="Algerian" panose="04020705040A02060702" pitchFamily="82" charset="0"/>
            </a:endParaRPr>
          </a:p>
          <a:p>
            <a:pPr marL="0" indent="0">
              <a:buNone/>
            </a:pPr>
            <a:r>
              <a:rPr lang="it-IT" sz="1500" dirty="0">
                <a:latin typeface="Algerian" panose="04020705040A02060702" pitchFamily="82" charset="0"/>
              </a:rPr>
              <a:t>Cimino </a:t>
            </a:r>
            <a:r>
              <a:rPr lang="it-IT" sz="1500" dirty="0" err="1">
                <a:latin typeface="Algerian" panose="04020705040A02060702" pitchFamily="82" charset="0"/>
              </a:rPr>
              <a:t>marisa</a:t>
            </a:r>
            <a:endParaRPr lang="it-IT" sz="1500" dirty="0">
              <a:latin typeface="Algerian" panose="04020705040A02060702" pitchFamily="82" charset="0"/>
            </a:endParaRPr>
          </a:p>
          <a:p>
            <a:pPr marL="0" indent="0">
              <a:buNone/>
            </a:pPr>
            <a:r>
              <a:rPr lang="it-IT" sz="1500" dirty="0">
                <a:latin typeface="Algerian" panose="04020705040A02060702" pitchFamily="82" charset="0"/>
              </a:rPr>
              <a:t>Saba </a:t>
            </a:r>
            <a:r>
              <a:rPr lang="it-IT" sz="1500" dirty="0" err="1">
                <a:latin typeface="Algerian" panose="04020705040A02060702" pitchFamily="82" charset="0"/>
              </a:rPr>
              <a:t>mariagrazia</a:t>
            </a:r>
            <a:endParaRPr lang="it-IT" sz="1500" dirty="0">
              <a:latin typeface="Algerian" panose="04020705040A02060702" pitchFamily="82" charset="0"/>
            </a:endParaRPr>
          </a:p>
          <a:p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E3EF4370-1CF2-4C58-ADC2-6A7A84561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2171" y="4515729"/>
            <a:ext cx="4629611" cy="2342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43FEC14-03BA-4620-8A03-3147B7D159DA}"/>
              </a:ext>
            </a:extLst>
          </p:cNvPr>
          <p:cNvSpPr txBox="1"/>
          <p:nvPr/>
        </p:nvSpPr>
        <p:spPr>
          <a:xfrm>
            <a:off x="5085709" y="2500178"/>
            <a:ext cx="710629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sz="1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urlz MT" panose="04040404050702020202" pitchFamily="82" charset="0"/>
            </a:endParaRPr>
          </a:p>
          <a:p>
            <a:r>
              <a:rPr lang="it-IT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urlz MT" panose="04040404050702020202" pitchFamily="82" charset="0"/>
              </a:rPr>
              <a:t>Quel che è accaduto non può essere cancellato , ma si può impedire che accada di nuovo.</a:t>
            </a:r>
          </a:p>
          <a:p>
            <a:r>
              <a:rPr lang="it-IT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it-IT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ANNA FRANK</a:t>
            </a:r>
          </a:p>
        </p:txBody>
      </p:sp>
      <p:pic>
        <p:nvPicPr>
          <p:cNvPr id="6" name="Gam gam-Versione di Morricone-giornata della memoria-testo ebraico">
            <a:hlinkClick r:id="" action="ppaction://media"/>
            <a:extLst>
              <a:ext uri="{FF2B5EF4-FFF2-40B4-BE49-F238E27FC236}">
                <a16:creationId xmlns:a16="http://schemas.microsoft.com/office/drawing/2014/main" id="{90798494-B3F5-4E8C-A79C-D925A80486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69414" y="682487"/>
            <a:ext cx="609600" cy="6096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B1A0EEE-BFBD-4D6F-A3AA-6ECC07A78B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1783" y="4515728"/>
            <a:ext cx="2469267" cy="2318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ACC43E7-382B-44F5-8EEC-24F483FEAC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05289">
            <a:off x="790613" y="2271490"/>
            <a:ext cx="1903403" cy="1192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C92415D-4ACD-44FF-842B-8BD682AC46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0820" y="168680"/>
            <a:ext cx="5195050" cy="1526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66806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">
        <p15:prstTrans prst="curtains"/>
      </p:transition>
    </mc:Choice>
    <mc:Fallback xmlns="">
      <p:transition spd="slow" advClick="0" advTm="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06" numSld="20" showWhenStopped="0">
                <p:cTn id="7" repeatCount="2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2705CF8-9244-4EE1-A3A9-8F8BBD79D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3022" y="2307102"/>
            <a:ext cx="4331373" cy="4550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FC1758B-91A9-4273-96A2-A48B96688BE6}"/>
              </a:ext>
            </a:extLst>
          </p:cNvPr>
          <p:cNvSpPr txBox="1"/>
          <p:nvPr/>
        </p:nvSpPr>
        <p:spPr>
          <a:xfrm>
            <a:off x="787792" y="633046"/>
            <a:ext cx="11015002" cy="15696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Si raccontarono le loro esperienze: i genitori di Davide erano morti come tanti Ebrei nel campo di concentramento, quelli di Oscar in uno dei tanti bombardamenti.</a:t>
            </a:r>
          </a:p>
          <a:p>
            <a:r>
              <a:rPr lang="it-IT" sz="2400" dirty="0">
                <a:solidFill>
                  <a:schemeClr val="bg1"/>
                </a:solidFill>
              </a:rPr>
              <a:t>Finalmente Otto, Davide e Oscar vissero insieme una vita come dovrebbe essere: NORMALE E PACIFICA.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396264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airplane"/>
      </p:transition>
    </mc:Choice>
    <mc:Fallback xmlns="">
      <p:transition spd="slow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23213FD4-8838-4CF1-B6A4-28CDC889D663}"/>
              </a:ext>
            </a:extLst>
          </p:cNvPr>
          <p:cNvSpPr txBox="1"/>
          <p:nvPr/>
        </p:nvSpPr>
        <p:spPr>
          <a:xfrm>
            <a:off x="5448300" y="971550"/>
            <a:ext cx="5924550" cy="14465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4400" dirty="0">
                <a:solidFill>
                  <a:srgbClr val="FF0000"/>
                </a:solidFill>
                <a:latin typeface="Algerian" panose="04020705040A02060702" pitchFamily="82" charset="0"/>
              </a:rPr>
              <a:t>L’amicizia batte la discriminazione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EE37E72-6013-40B1-828A-288890E38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89257">
            <a:off x="8901971" y="3324348"/>
            <a:ext cx="2757221" cy="2947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705AC3A-0816-4264-875A-300EE2F31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828" y="2788793"/>
            <a:ext cx="2900737" cy="3159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3C99DC4C-DBCA-4CDD-9F20-24F506BB7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26972">
            <a:off x="1635552" y="393096"/>
            <a:ext cx="2036566" cy="126429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CFEF9E1-6521-4D93-A3BC-B241066681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59406">
            <a:off x="914290" y="2613215"/>
            <a:ext cx="4449922" cy="3653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57464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7409168-35CE-45B7-844E-4BC468590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85119">
            <a:off x="3477848" y="571773"/>
            <a:ext cx="2985484" cy="4344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97A9BC0-5033-4701-9D0F-0F1E591DD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46448">
            <a:off x="1271390" y="1724519"/>
            <a:ext cx="2697090" cy="4068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97E50E6-8CA1-4808-84C1-2BCFE6CF5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3817">
            <a:off x="8533826" y="2066238"/>
            <a:ext cx="2645380" cy="4377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665E1E4-191A-4A17-9F27-E912C41865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76160">
            <a:off x="6358924" y="457732"/>
            <a:ext cx="2811967" cy="4392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DB268DB-D254-429B-9983-203CB7C582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439491">
            <a:off x="1627282" y="634426"/>
            <a:ext cx="810736" cy="882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1EB0BCF-B7B2-43ED-9EFF-B300338E75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27393">
            <a:off x="9850044" y="459250"/>
            <a:ext cx="810736" cy="882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86DD142-C432-4C4D-9194-F0A872D178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59771">
            <a:off x="5797110" y="5538697"/>
            <a:ext cx="810736" cy="882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4426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93E62E7-6245-4E18-B5E0-5FB67902A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95668">
            <a:off x="3557149" y="793436"/>
            <a:ext cx="2181393" cy="3734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1624258-DBED-45E5-A0D3-FF88BCEF1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18640">
            <a:off x="1024394" y="2155424"/>
            <a:ext cx="2564933" cy="3641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E1E1916-D1B6-4E50-9710-79AC762BC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1012" y="1269627"/>
            <a:ext cx="2221801" cy="3892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D275C99-8FD7-44FD-813E-29C0F3419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47198">
            <a:off x="2068996" y="395242"/>
            <a:ext cx="1206718" cy="12145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4EDDCF9-1D0A-4534-8AF9-AD0E28DCB7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52917">
            <a:off x="4850555" y="5138744"/>
            <a:ext cx="962647" cy="1117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ECC15D1-3316-4C03-A56B-38EABBE6EC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13749">
            <a:off x="5800349" y="110060"/>
            <a:ext cx="1050731" cy="1135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A4A93E6-6B77-4968-9FFF-19A13626F5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01734">
            <a:off x="8586688" y="1982327"/>
            <a:ext cx="2265280" cy="3987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9A01997-0739-43DA-AC8A-323300B2E7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37646">
            <a:off x="9235504" y="198944"/>
            <a:ext cx="925217" cy="1099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7481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3000">
        <p14:honeycomb/>
      </p:transition>
    </mc:Choice>
    <mc:Fallback xmlns="">
      <p:transition spd="slow" advClick="0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E190650-0006-46DF-B400-7A101F41A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10109">
            <a:off x="981771" y="939922"/>
            <a:ext cx="3005992" cy="4162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924AB59-178D-415C-AAE7-8CA3ECD1F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46047">
            <a:off x="5905458" y="524314"/>
            <a:ext cx="2981026" cy="39494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06FB95E-7851-4308-9041-25A7CB114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1704" y="1966490"/>
            <a:ext cx="2778588" cy="3978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1CB187C-7F82-44C5-A713-64658E4250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55337">
            <a:off x="3009197" y="238007"/>
            <a:ext cx="805087" cy="7570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6F2830A-215A-4A46-9613-AFBBFDB85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076422">
            <a:off x="7129671" y="5503482"/>
            <a:ext cx="1025779" cy="982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A7EBBCC-0AE6-4AA2-B8CD-6F526FF636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27673">
            <a:off x="5171483" y="173713"/>
            <a:ext cx="826939" cy="1016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598EACE-E5A8-4769-9B70-B211306CEB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50051">
            <a:off x="8076098" y="1975965"/>
            <a:ext cx="2857579" cy="3651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3319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08B4DC-81C9-4564-864A-6C0F135FF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742121"/>
            <a:ext cx="5934508" cy="2686879"/>
          </a:xfrm>
        </p:spPr>
        <p:txBody>
          <a:bodyPr>
            <a:noAutofit/>
          </a:bodyPr>
          <a:lstStyle/>
          <a:p>
            <a:pPr algn="ctr"/>
            <a:r>
              <a:rPr lang="it-IT" sz="3600" b="1" dirty="0">
                <a:solidFill>
                  <a:srgbClr val="C00000"/>
                </a:solidFill>
                <a:latin typeface="Bradley Hand ITC" panose="03070402050302030203" pitchFamily="66" charset="0"/>
              </a:rPr>
              <a:t>Ricordare per coltivare la</a:t>
            </a:r>
            <a:br>
              <a:rPr lang="it-IT" sz="3600" dirty="0">
                <a:solidFill>
                  <a:srgbClr val="C00000"/>
                </a:solidFill>
                <a:latin typeface="Bradley Hand ITC" panose="03070402050302030203" pitchFamily="66" charset="0"/>
              </a:rPr>
            </a:br>
            <a:br>
              <a:rPr lang="it-IT" sz="3600" dirty="0">
                <a:solidFill>
                  <a:srgbClr val="C00000"/>
                </a:solidFill>
                <a:latin typeface="Bradley Hand ITC" panose="03070402050302030203" pitchFamily="66" charset="0"/>
              </a:rPr>
            </a:br>
            <a:r>
              <a:rPr lang="it-IT" sz="3600" dirty="0">
                <a:solidFill>
                  <a:srgbClr val="C00000"/>
                </a:solidFill>
                <a:latin typeface="Algerian" panose="04020705040A02060702" pitchFamily="82" charset="0"/>
              </a:rPr>
              <a:t> </a:t>
            </a:r>
            <a:r>
              <a:rPr lang="it-IT" sz="4400" dirty="0">
                <a:solidFill>
                  <a:srgbClr val="C00000"/>
                </a:solidFill>
                <a:latin typeface="Algerian" panose="04020705040A02060702" pitchFamily="82" charset="0"/>
              </a:rPr>
              <a:t>pace</a:t>
            </a:r>
            <a:br>
              <a:rPr lang="it-IT" sz="3600" dirty="0"/>
            </a:br>
            <a:endParaRPr lang="it-IT" sz="3600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ED7502D-5B99-4D81-8AE4-EC906883B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0" y="2915478"/>
            <a:ext cx="5934511" cy="3723861"/>
          </a:xfrm>
        </p:spPr>
        <p:txBody>
          <a:bodyPr>
            <a:normAutofit lnSpcReduction="10000"/>
          </a:bodyPr>
          <a:lstStyle/>
          <a:p>
            <a:endParaRPr lang="it-IT" dirty="0"/>
          </a:p>
          <a:p>
            <a:pPr algn="l"/>
            <a:r>
              <a:rPr lang="it-IT" b="1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it-IT" sz="4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lackadder ITC" panose="04020505051007020D02" pitchFamily="82" charset="0"/>
              </a:rPr>
              <a:t>“Tutto quanto volete che gli uomini facciano a voi, anche voi fatelo a loro”</a:t>
            </a:r>
          </a:p>
          <a:p>
            <a:pPr algn="l"/>
            <a:r>
              <a:rPr lang="it-IT" sz="4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lackadder ITC" panose="04020505051007020D02" pitchFamily="82" charset="0"/>
                <a:cs typeface="Assistant" panose="020B0604020202020204" pitchFamily="2" charset="-79"/>
              </a:rPr>
              <a:t> (Mt 7,12)</a:t>
            </a:r>
            <a:endParaRPr lang="it-IT" sz="4400" dirty="0">
              <a:solidFill>
                <a:schemeClr val="bg1"/>
              </a:solidFill>
              <a:latin typeface="Blackadder ITC" panose="04020505051007020D02" pitchFamily="82" charset="0"/>
            </a:endParaRPr>
          </a:p>
        </p:txBody>
      </p:sp>
      <p:pic>
        <p:nvPicPr>
          <p:cNvPr id="7" name="Segnaposto immagine 6">
            <a:extLst>
              <a:ext uri="{FF2B5EF4-FFF2-40B4-BE49-F238E27FC236}">
                <a16:creationId xmlns:a16="http://schemas.microsoft.com/office/drawing/2014/main" id="{16F555CC-0D23-44C4-A3D9-B49F75490DB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4535" r="34535"/>
          <a:stretch>
            <a:fillRect/>
          </a:stretch>
        </p:blipFill>
        <p:spPr>
          <a:xfrm>
            <a:off x="7075920" y="495301"/>
            <a:ext cx="4277879" cy="5981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5277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4000">
        <p15:prstTrans prst="curtains"/>
      </p:transition>
    </mc:Choice>
    <mc:Fallback xmlns="">
      <p:transition spd="slow" advClick="0" advTm="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FC3DC77-A476-4E99-A5F9-33FCBFBAC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98509">
            <a:off x="926200" y="2073391"/>
            <a:ext cx="2627871" cy="4233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99ACC7C-CE33-4808-AC14-2DE00D0D1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488" y="422241"/>
            <a:ext cx="2565009" cy="36999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576E3F1-2D00-4CB4-858D-937BD4E21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56491">
            <a:off x="6218024" y="443960"/>
            <a:ext cx="2709169" cy="3783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F29D07B-D9F5-4B11-96F9-B7DF5ACBDE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098167">
            <a:off x="4023027" y="4336941"/>
            <a:ext cx="1111301" cy="11881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E3435F0-21AF-4DE1-9EEF-72FE854F88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9255">
            <a:off x="6928921" y="4294603"/>
            <a:ext cx="1063221" cy="1093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AEB1453-90CB-40EB-B49B-7F0A29A57A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66141">
            <a:off x="8785008" y="2057975"/>
            <a:ext cx="2669826" cy="3869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65178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prestige"/>
      </p:transition>
    </mc:Choice>
    <mc:Fallback xmlns="">
      <p:transition spd="slow" advClick="0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E1A137F-0F25-4679-8FFF-FBBD27FCB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57937">
            <a:off x="1402667" y="1616894"/>
            <a:ext cx="2655489" cy="4156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2AEA76F-F2B0-493C-B7C4-438325DF3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3314" y="364177"/>
            <a:ext cx="2775581" cy="3886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236CF67-4B50-46B4-B7A8-2424158470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8181">
            <a:off x="6046411" y="779969"/>
            <a:ext cx="2911537" cy="4253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1A3B412-CE56-40B3-BA74-8E4BA4E0F1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37646">
            <a:off x="2094800" y="134404"/>
            <a:ext cx="925217" cy="1099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1E73964-AEB9-4026-AF96-146B8500A5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40382">
            <a:off x="5034183" y="5112976"/>
            <a:ext cx="995838" cy="1128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95F49AF-2C69-4204-AE4A-C63576E801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55578">
            <a:off x="8456592" y="1997260"/>
            <a:ext cx="2651477" cy="3797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D0D4375-961E-4547-897A-CF465C98E5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37646">
            <a:off x="9769356" y="414299"/>
            <a:ext cx="925217" cy="1099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43384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wind"/>
      </p:transition>
    </mc:Choice>
    <mc:Fallback xmlns="">
      <p:transition spd="slow" advClick="0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0204DB6-4CE1-4A6E-95D7-5F289A744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82025">
            <a:off x="7649477" y="1259814"/>
            <a:ext cx="3049822" cy="4673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1B71040-97BA-43D7-B5A8-779DCD8E5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41628">
            <a:off x="9325443" y="448925"/>
            <a:ext cx="1001590" cy="855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5BDB41F-568A-4C50-8510-6FE43F25C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009" y="723920"/>
            <a:ext cx="2912692" cy="4375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25A97256-073D-44A7-97F5-465172D559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54712">
            <a:off x="848874" y="1858942"/>
            <a:ext cx="3090536" cy="4479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EA80D4A5-0CD8-4DF1-B33C-D07B8CA9D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75856">
            <a:off x="6645911" y="328887"/>
            <a:ext cx="1376905" cy="1276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26F0DF5F-70D9-4D81-8C4E-FBDA61263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75686">
            <a:off x="2914451" y="176291"/>
            <a:ext cx="1569561" cy="1582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9851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3000">
        <p14:glitter pattern="hexagon"/>
      </p:transition>
    </mc:Choice>
    <mc:Fallback xmlns="">
      <p:transition spd="slow" advClick="0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5572EA32-BD8A-4F9D-822D-94856A766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9754">
            <a:off x="9663323" y="2213432"/>
            <a:ext cx="2220787" cy="2221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AA1AF36-71BC-46C9-B23E-463D54BF9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125" y="0"/>
            <a:ext cx="7330189" cy="4226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4AF3AB4-FF61-4498-94E2-C4B804123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076" y="4143063"/>
            <a:ext cx="4210286" cy="2714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1641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B01DB5-7E8B-459A-BF38-C45CCA91B594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it-IT" sz="4400" dirty="0">
                <a:solidFill>
                  <a:srgbClr val="FF0000"/>
                </a:solidFill>
                <a:latin typeface="Chiller" panose="04020404031007020602" pitchFamily="82" charset="0"/>
              </a:rPr>
              <a:t>La storia di</a:t>
            </a:r>
            <a:br>
              <a:rPr lang="it-IT" sz="4400" dirty="0">
                <a:solidFill>
                  <a:srgbClr val="FF0000"/>
                </a:solidFill>
                <a:latin typeface="Chiller" panose="04020404031007020602" pitchFamily="82" charset="0"/>
              </a:rPr>
            </a:br>
            <a:r>
              <a:rPr lang="it-IT" sz="4400" dirty="0">
                <a:solidFill>
                  <a:srgbClr val="FF0000"/>
                </a:solidFill>
                <a:latin typeface="Chiller" panose="04020404031007020602" pitchFamily="82" charset="0"/>
              </a:rPr>
              <a:t> OTTO l’orsacchiotto 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8" name="Segnaposto immagine 7">
            <a:extLst>
              <a:ext uri="{FF2B5EF4-FFF2-40B4-BE49-F238E27FC236}">
                <a16:creationId xmlns:a16="http://schemas.microsoft.com/office/drawing/2014/main" id="{7EB85B64-1EFC-47B6-BB60-13680C37045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322" r="3322"/>
          <a:stretch>
            <a:fillRect/>
          </a:stretch>
        </p:blipFill>
        <p:spPr>
          <a:xfrm rot="1097805">
            <a:off x="7146143" y="844275"/>
            <a:ext cx="3929287" cy="55369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1C5C247-FCB7-40A9-8228-CF3CC2ED1C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122" y="3207026"/>
            <a:ext cx="4545495" cy="3650974"/>
          </a:xfrm>
        </p:spPr>
        <p:txBody>
          <a:bodyPr>
            <a:normAutofit/>
          </a:bodyPr>
          <a:lstStyle/>
          <a:p>
            <a:pPr algn="ctr"/>
            <a:endParaRPr lang="it-IT" sz="3200" dirty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pPr algn="ctr"/>
            <a:endParaRPr lang="it-IT" sz="3200" dirty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pPr algn="ctr"/>
            <a:endParaRPr lang="it-IT" sz="32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D42EB69F-BF35-4B3E-A374-5992E0BAD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849" y="2838450"/>
            <a:ext cx="3456768" cy="3848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16129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drape"/>
      </p:transition>
    </mc:Choice>
    <mc:Fallback xmlns="">
      <p:transition spd="slow" advClick="0" advTm="3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2B5625C-3594-4B0D-9E12-CAA7D38AF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552" y="450166"/>
            <a:ext cx="9875520" cy="60491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1224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1A8B159-8315-E942-9779-B0397BAD9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055" y="534572"/>
            <a:ext cx="8539090" cy="58240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 nidi degli uccelli" descr="I nidi degli uccelli">
            <a:extLst>
              <a:ext uri="{FF2B5EF4-FFF2-40B4-BE49-F238E27FC236}">
                <a16:creationId xmlns:a16="http://schemas.microsoft.com/office/drawing/2014/main" id="{95ACDC25-65ED-E24A-BB82-92F273932C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112" y="202496"/>
            <a:ext cx="11480975" cy="6453007"/>
          </a:xfrm>
          <a:prstGeom prst="rect">
            <a:avLst/>
          </a:prstGeom>
          <a:ln>
            <a:gradFill>
              <a:gsLst>
                <a:gs pos="45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429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8902"/>
                            </p:stCondLst>
                            <p:childTnLst>
                              <p:par>
                                <p:cTn id="8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5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" presetClass="exit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3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BF5A5DE-E2A7-487C-B41C-B0F8E12C9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92353">
            <a:off x="2290445" y="2118947"/>
            <a:ext cx="3329149" cy="4137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A1B819E-F9C4-437A-861D-0EE9EF6E2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48627">
            <a:off x="6504598" y="1987157"/>
            <a:ext cx="3050870" cy="4109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C99370E-2908-42F3-8ACE-97B8588871EE}"/>
              </a:ext>
            </a:extLst>
          </p:cNvPr>
          <p:cNvSpPr txBox="1"/>
          <p:nvPr/>
        </p:nvSpPr>
        <p:spPr>
          <a:xfrm>
            <a:off x="1962150" y="742950"/>
            <a:ext cx="8877300" cy="8309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Un orsetto fabbricato in Germania fu regalato ad un bambino di nome Davide.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0927C42-6F41-4677-AB51-8BA5A2F9CE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43368">
            <a:off x="4933313" y="1822127"/>
            <a:ext cx="1720181" cy="1654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12213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fracture"/>
      </p:transition>
    </mc:Choice>
    <mc:Fallback xmlns="">
      <p:transition spd="slow" advClick="0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22A9E2C-AA92-4A07-8E0F-5643F9D59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60609">
            <a:off x="1122559" y="1976138"/>
            <a:ext cx="2575391" cy="3944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64932B1-3FB9-4AE6-B63F-A0DA299D3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073" y="1799830"/>
            <a:ext cx="2920624" cy="3987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51F3CB7-8D06-4401-A836-B6E950383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69587">
            <a:off x="8134882" y="1692638"/>
            <a:ext cx="2778047" cy="4091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06222AD-037E-4C02-9C99-9E032EEF63D3}"/>
              </a:ext>
            </a:extLst>
          </p:cNvPr>
          <p:cNvSpPr txBox="1"/>
          <p:nvPr/>
        </p:nvSpPr>
        <p:spPr>
          <a:xfrm flipH="1">
            <a:off x="1238250" y="348178"/>
            <a:ext cx="10142513" cy="8309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Davide aveva un amico che si chiamava Oscar. Insieme diedero all’orsetto il nome OTTO e giocavano sempre con lui.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63C0E6E-B287-40A4-9044-C7E3D85B4E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47198">
            <a:off x="3133475" y="1656106"/>
            <a:ext cx="1528555" cy="1643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E9C870B-64CB-4B59-BEBB-A099FC0B0B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44681">
            <a:off x="6922992" y="1635035"/>
            <a:ext cx="1639872" cy="1569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48937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fallOver"/>
      </p:transition>
    </mc:Choice>
    <mc:Fallback xmlns="">
      <p:transition spd="slow" advClick="0" advTm="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1C866F73-E828-4C45-895F-2BE0EF35F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80581">
            <a:off x="1044817" y="2209601"/>
            <a:ext cx="2768289" cy="4032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4E25687-6B5F-4D03-A1FE-A7A39BFB2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8237">
            <a:off x="4676122" y="2434051"/>
            <a:ext cx="2839754" cy="3985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D3FD63F-4DC5-405C-AEAA-81D501042D47}"/>
              </a:ext>
            </a:extLst>
          </p:cNvPr>
          <p:cNvSpPr txBox="1"/>
          <p:nvPr/>
        </p:nvSpPr>
        <p:spPr>
          <a:xfrm>
            <a:off x="647700" y="571500"/>
            <a:ext cx="10479845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Un giorno i tedeschi portarono via la famiglia di Davide in un campo di concentramento. Davide lasciò Otto con Oscar. Otto e Oscar pensavano sempre al loro amico. Anche il papà di Oscar partì per la guerra.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4D283CD-A393-4546-A5F9-EDB9A146B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80540">
            <a:off x="8308349" y="2172887"/>
            <a:ext cx="2768169" cy="4006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169E457-3734-460C-ADDC-DFE6F9FE82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47198">
            <a:off x="3279208" y="2021292"/>
            <a:ext cx="1377363" cy="13311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106C1F8-9E64-48A4-A601-AF7EE8BC7F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89543">
            <a:off x="7495429" y="2025532"/>
            <a:ext cx="1120780" cy="1157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3358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spd="slow" advClick="0" advTm="5000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756C3A74-79D8-4289-A232-B7AAC4539B76}"/>
              </a:ext>
            </a:extLst>
          </p:cNvPr>
          <p:cNvSpPr txBox="1"/>
          <p:nvPr/>
        </p:nvSpPr>
        <p:spPr>
          <a:xfrm>
            <a:off x="1371600" y="285750"/>
            <a:ext cx="9448800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Iniziarono i bombardamenti, la mamma di Oscar morì e Otto saltò in aria. Un soldato lo trovò. Mentre lo teneva stretto al cuore, Otto lo riparò da una pallottola. Al soldato diedero una medaglia che lui regalò all’orsacchiotto.</a:t>
            </a:r>
            <a:endParaRPr lang="it-IT" sz="24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FC90EC5-87DA-4EFE-B0B9-FAA1AABE4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954">
            <a:off x="4627094" y="1749175"/>
            <a:ext cx="2672279" cy="4395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E33E716-9122-416B-B12F-A9AB4A67E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00931">
            <a:off x="8385074" y="2225653"/>
            <a:ext cx="2364927" cy="4322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DBF8FED-8A26-4AD5-86D3-574AEFF80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13361">
            <a:off x="1027921" y="2041182"/>
            <a:ext cx="2525860" cy="4293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23E2927-D82B-4ADF-AB08-4A2C31F68C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47198">
            <a:off x="3225565" y="1924128"/>
            <a:ext cx="1486334" cy="1359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B863942-CCAB-47BC-8688-1E1A7B3274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54608">
            <a:off x="7486652" y="2073364"/>
            <a:ext cx="1178518" cy="12145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95967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crush"/>
      </p:transition>
    </mc:Choice>
    <mc:Fallback xmlns="">
      <p:transition spd="slow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270644E-C7B7-4D4B-B660-051C92307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85396">
            <a:off x="1448023" y="2495703"/>
            <a:ext cx="2828864" cy="3992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90B5D5D-4E7A-4581-960C-7E63872C7F00}"/>
              </a:ext>
            </a:extLst>
          </p:cNvPr>
          <p:cNvSpPr txBox="1"/>
          <p:nvPr/>
        </p:nvSpPr>
        <p:spPr>
          <a:xfrm>
            <a:off x="1570892" y="362003"/>
            <a:ext cx="9922413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Quando il soldato tornò a casa portò l’orsacchiotto a sua figlia. Ma le sue avventure non erano ancora concluse: Otto finì nelle mani di una banda di monelli che lo buttarono in un bidone.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7736EEB-22AA-4F24-AEA1-3CB9FB049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26818">
            <a:off x="7523498" y="2546851"/>
            <a:ext cx="2934834" cy="38580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EC1527C-181E-481F-B992-612CAC6EE6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922" y="2102516"/>
            <a:ext cx="2683892" cy="4005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F7D591A-9B0D-44B9-A4FE-37C178FB85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47198">
            <a:off x="3292307" y="4784048"/>
            <a:ext cx="1077326" cy="938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069739A-5A8E-4DA7-ACCD-CE125F605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14411">
            <a:off x="7266811" y="1861788"/>
            <a:ext cx="720699" cy="702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65235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5000">
        <p15:prstTrans prst="origami"/>
      </p:transition>
    </mc:Choice>
    <mc:Fallback xmlns="">
      <p:transition spd="slow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2F0D7D0-E1C4-4534-8A79-7D0187062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78888">
            <a:off x="2057186" y="1858968"/>
            <a:ext cx="3464031" cy="439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F96F5A9-BBC3-4101-A9DE-0AF8CD6568CB}"/>
              </a:ext>
            </a:extLst>
          </p:cNvPr>
          <p:cNvSpPr txBox="1"/>
          <p:nvPr/>
        </p:nvSpPr>
        <p:spPr>
          <a:xfrm>
            <a:off x="1012873" y="492369"/>
            <a:ext cx="9750763" cy="8309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 Una vecchietta lo trovò e lo portò dal rigattiere che lo aggiustò e lo mise nella vetrina del suo negozio.</a:t>
            </a:r>
            <a:endParaRPr lang="it-IT" sz="24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022C680-D8C6-47EE-9AA7-BD2D3D9D5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04273">
            <a:off x="6208907" y="1821962"/>
            <a:ext cx="3571816" cy="4472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50463A0-2297-4160-9682-82C37A4A1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5992" y="1738282"/>
            <a:ext cx="1324524" cy="1476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2570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:checker/>
      </p:transition>
    </mc:Choice>
    <mc:Fallback xmlns="">
      <p:transition spd="slow" advClick="0" advTm="5000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2CAB4D1-27F6-4459-B5DA-CE163337D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82251">
            <a:off x="1286104" y="2624378"/>
            <a:ext cx="2943486" cy="3927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AF6F82D-28C2-4ECC-8664-68F3DD924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87940">
            <a:off x="7798434" y="2768141"/>
            <a:ext cx="2710894" cy="3781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D242319-CDC3-4A7E-B94E-DB3775EE400D}"/>
              </a:ext>
            </a:extLst>
          </p:cNvPr>
          <p:cNvSpPr txBox="1"/>
          <p:nvPr/>
        </p:nvSpPr>
        <p:spPr>
          <a:xfrm>
            <a:off x="473241" y="-1"/>
            <a:ext cx="10837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F41B493-4178-4F97-9806-8CAAE0FBD435}"/>
              </a:ext>
            </a:extLst>
          </p:cNvPr>
          <p:cNvSpPr txBox="1"/>
          <p:nvPr/>
        </p:nvSpPr>
        <p:spPr>
          <a:xfrm>
            <a:off x="1124135" y="184665"/>
            <a:ext cx="10186290" cy="212365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it-IT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sz="2400" dirty="0">
                <a:solidFill>
                  <a:schemeClr val="bg1"/>
                </a:solidFill>
              </a:rPr>
              <a:t>Oscar passò davanti alla vetrina e lo riconobbe subito. Tra le lacrime raccontò la storia al rigattiere e lo comprò. La storia di Otto finì sui giornali e Davide chiamò al telefono Oscar. Si ritrovarono e con grande emozione decisero di vivere insieme.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CA1CD626-A100-4B5D-8901-77143E502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9094" y="2492989"/>
            <a:ext cx="2909008" cy="3888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68EE6781-3360-418F-B523-88E066B460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7876" y="2392956"/>
            <a:ext cx="1363454" cy="1161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035C4711-3657-4BC7-915D-5FF5B77AD2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54449">
            <a:off x="8198722" y="4981927"/>
            <a:ext cx="1206718" cy="12145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12686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TM04033919[[fn=Circuito]]</Template>
  <TotalTime>1137</TotalTime>
  <Words>372</Words>
  <Application>Microsoft Macintosh PowerPoint</Application>
  <PresentationFormat>Widescreen</PresentationFormat>
  <Paragraphs>29</Paragraphs>
  <Slides>21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30" baseType="lpstr">
      <vt:lpstr>Algerian</vt:lpstr>
      <vt:lpstr>Arial</vt:lpstr>
      <vt:lpstr>Blackadder ITC</vt:lpstr>
      <vt:lpstr>Bradley Hand ITC</vt:lpstr>
      <vt:lpstr>Chiller</vt:lpstr>
      <vt:lpstr>Curlz MT</vt:lpstr>
      <vt:lpstr>Lato</vt:lpstr>
      <vt:lpstr>Tw Cen MT</vt:lpstr>
      <vt:lpstr>Circuito</vt:lpstr>
      <vt:lpstr>    CLASSE 4^B rOCCELLETTA          anno scol.2021 /2022                                                 GIORNATA DELLA MEMORIA</vt:lpstr>
      <vt:lpstr>La storia di  OTTO l’orsacchiotto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Ricordare per coltivare la   pace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GIORNATA DELLA MEMORIA</dc:title>
  <dc:creator>Silvia Perri</dc:creator>
  <cp:lastModifiedBy>Bernapolito@outlook.it</cp:lastModifiedBy>
  <cp:revision>81</cp:revision>
  <dcterms:created xsi:type="dcterms:W3CDTF">2022-01-28T08:23:43Z</dcterms:created>
  <dcterms:modified xsi:type="dcterms:W3CDTF">2022-02-08T13:44:45Z</dcterms:modified>
</cp:coreProperties>
</file>